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1489" r:id="rId2"/>
    <p:sldId id="1142" r:id="rId3"/>
    <p:sldId id="1475" r:id="rId4"/>
    <p:sldId id="1476" r:id="rId5"/>
    <p:sldId id="1486" r:id="rId6"/>
    <p:sldId id="1487" r:id="rId7"/>
    <p:sldId id="1488" r:id="rId8"/>
    <p:sldId id="1426" r:id="rId9"/>
    <p:sldId id="1490" r:id="rId10"/>
    <p:sldId id="1508" r:id="rId11"/>
    <p:sldId id="1491" r:id="rId12"/>
    <p:sldId id="1499" r:id="rId13"/>
    <p:sldId id="1501" r:id="rId14"/>
    <p:sldId id="1502" r:id="rId15"/>
    <p:sldId id="1492" r:id="rId16"/>
    <p:sldId id="1493" r:id="rId17"/>
    <p:sldId id="1500" r:id="rId18"/>
    <p:sldId id="1503" r:id="rId19"/>
    <p:sldId id="1494" r:id="rId20"/>
    <p:sldId id="1504" r:id="rId21"/>
    <p:sldId id="1495" r:id="rId22"/>
    <p:sldId id="1505" r:id="rId23"/>
    <p:sldId id="1496" r:id="rId24"/>
    <p:sldId id="1506" r:id="rId25"/>
    <p:sldId id="1497" r:id="rId26"/>
    <p:sldId id="1507" r:id="rId27"/>
    <p:sldId id="1498" r:id="rId28"/>
    <p:sldId id="1480" r:id="rId29"/>
    <p:sldId id="1509" r:id="rId30"/>
    <p:sldId id="1510" r:id="rId31"/>
    <p:sldId id="1511" r:id="rId32"/>
    <p:sldId id="1512" r:id="rId33"/>
    <p:sldId id="1514" r:id="rId34"/>
    <p:sldId id="1513" r:id="rId35"/>
    <p:sldId id="1515" r:id="rId36"/>
    <p:sldId id="1516" r:id="rId37"/>
    <p:sldId id="1517" r:id="rId38"/>
    <p:sldId id="1518" r:id="rId39"/>
    <p:sldId id="1519" r:id="rId40"/>
    <p:sldId id="1520" r:id="rId41"/>
    <p:sldId id="1648" r:id="rId42"/>
    <p:sldId id="1479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Kalameh(FaNum)" panose="00000500000000000000" pitchFamily="2" charset="-78"/>
      <p:regular r:id="rId51"/>
    </p:embeddedFont>
    <p:embeddedFont>
      <p:font typeface="Kalameh(FaNum) Black" panose="00000A00000000000000" pitchFamily="2" charset="-78"/>
      <p:bold r:id="rId52"/>
    </p:embeddedFont>
    <p:embeddedFont>
      <p:font typeface="Kalameh(FaNum) Bold" panose="00000800000000000000" pitchFamily="2" charset="-78"/>
      <p:bold r:id="rId53"/>
    </p:embeddedFont>
    <p:embeddedFont>
      <p:font typeface="Open Sans ExtraBold" panose="020B0906030804020204" pitchFamily="34" charset="0"/>
      <p:bold r:id="rId54"/>
      <p:boldItalic r:id="rId55"/>
    </p:embeddedFont>
    <p:embeddedFont>
      <p:font typeface="Open Sans Medium" pitchFamily="2" charset="0"/>
      <p:regular r:id="rId56"/>
      <p:italic r:id="rId57"/>
    </p:embeddedFont>
    <p:embeddedFont>
      <p:font typeface="Open Sans SemiBold" panose="020B0706030804020204" pitchFamily="34" charset="0"/>
      <p:bold r:id="rId58"/>
      <p:boldItalic r:id="rId59"/>
    </p:embeddedFont>
    <p:embeddedFont>
      <p:font typeface="Yekan Bakh FaNum" panose="00000500000000000000" pitchFamily="50" charset="-78"/>
      <p:regular r:id="rId60"/>
      <p:bold r:id="rId61"/>
    </p:embeddedFont>
    <p:embeddedFont>
      <p:font typeface="Yekan Bakh FaNum Black" panose="00000A00000000000000" pitchFamily="50" charset="-78"/>
      <p:bold r:id="rId62"/>
    </p:embeddedFont>
    <p:embeddedFont>
      <p:font typeface="Yekan Bakh FaNum ExtraBold" panose="00000900000000000000" pitchFamily="50" charset="-78"/>
      <p:bold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11D8FEC-7CF1-407A-9385-131337AF79A0}">
          <p14:sldIdLst>
            <p14:sldId id="1489"/>
            <p14:sldId id="1142"/>
          </p14:sldIdLst>
        </p14:section>
        <p14:section name="Section-01" id="{3CFF17A5-F704-4390-B436-FAEB4B166CD9}">
          <p14:sldIdLst>
            <p14:sldId id="1475"/>
            <p14:sldId id="1476"/>
            <p14:sldId id="1486"/>
            <p14:sldId id="1487"/>
            <p14:sldId id="1488"/>
          </p14:sldIdLst>
        </p14:section>
        <p14:section name="Section-02" id="{2BF8F1A6-B9AC-4D80-ACBE-F454E13B89F8}">
          <p14:sldIdLst>
            <p14:sldId id="1426"/>
            <p14:sldId id="1490"/>
            <p14:sldId id="1508"/>
            <p14:sldId id="1491"/>
            <p14:sldId id="1499"/>
            <p14:sldId id="1501"/>
            <p14:sldId id="1502"/>
            <p14:sldId id="1492"/>
            <p14:sldId id="1493"/>
            <p14:sldId id="1500"/>
            <p14:sldId id="1503"/>
            <p14:sldId id="1494"/>
            <p14:sldId id="1504"/>
            <p14:sldId id="1495"/>
            <p14:sldId id="1505"/>
            <p14:sldId id="1496"/>
            <p14:sldId id="1506"/>
            <p14:sldId id="1497"/>
            <p14:sldId id="1507"/>
            <p14:sldId id="1498"/>
            <p14:sldId id="1480"/>
            <p14:sldId id="1509"/>
            <p14:sldId id="1510"/>
            <p14:sldId id="1511"/>
            <p14:sldId id="1512"/>
            <p14:sldId id="1514"/>
            <p14:sldId id="1513"/>
            <p14:sldId id="1515"/>
            <p14:sldId id="1516"/>
            <p14:sldId id="1517"/>
            <p14:sldId id="1518"/>
            <p14:sldId id="1519"/>
            <p14:sldId id="1520"/>
            <p14:sldId id="1648"/>
            <p14:sldId id="1479"/>
          </p14:sldIdLst>
        </p14:section>
        <p14:section name="Q/A" id="{3703AA40-9C90-42F8-854F-25E2DCC217D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ma.mahpour@part.local" initials="n" lastIdx="1" clrIdx="0">
    <p:extLst>
      <p:ext uri="{19B8F6BF-5375-455C-9EA6-DF929625EA0E}">
        <p15:presenceInfo xmlns:p15="http://schemas.microsoft.com/office/powerpoint/2012/main" userId="S-1-5-21-3489999022-4110809321-1974184606-90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A6A"/>
    <a:srgbClr val="A8D476"/>
    <a:srgbClr val="2C4938"/>
    <a:srgbClr val="518566"/>
    <a:srgbClr val="BADC90"/>
    <a:srgbClr val="FFFFFF"/>
    <a:srgbClr val="2B2B2B"/>
    <a:srgbClr val="FED363"/>
    <a:srgbClr val="E6E6E6"/>
    <a:srgbClr val="7B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216" autoAdjust="0"/>
  </p:normalViewPr>
  <p:slideViewPr>
    <p:cSldViewPr snapToGrid="0">
      <p:cViewPr varScale="1">
        <p:scale>
          <a:sx n="79" d="100"/>
          <a:sy n="79" d="100"/>
        </p:scale>
        <p:origin x="802" y="67"/>
      </p:cViewPr>
      <p:guideLst/>
    </p:cSldViewPr>
  </p:slideViewPr>
  <p:outlineViewPr>
    <p:cViewPr>
      <p:scale>
        <a:sx n="33" d="100"/>
        <a:sy n="33" d="100"/>
      </p:scale>
      <p:origin x="0" y="-459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C5FC7-BF7C-41EB-B99A-39CF93895E1F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C0F3A-FD27-4BAB-8F7C-D0888D46A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0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0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73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33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7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26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05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47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43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61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3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2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76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95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0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6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50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92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72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78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3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3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91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75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53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48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20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23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41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30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04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71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60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19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8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25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7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C0F3A-FD27-4BAB-8F7C-D0888D46A7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7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EFFAA-1315-B8C4-305F-2CB522FB3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2E8EF-DD19-69A3-071F-2AE06834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2FDF-A32F-0D96-F2E4-6238FA5E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3104C-A3F3-189D-5A2E-13EB80AF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B19E0-0ECC-6793-95F1-EC944733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6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197E-6924-F945-C4AA-5B4E5D17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61244-44D3-6653-D83A-E1D212572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747FE-5AAF-7C71-D1FA-25A976BC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306BD-3567-39E4-2224-95831BC2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23E0-3F49-E635-24DC-0602C1F3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6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75550-9656-5564-C6E0-1663092D9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F3116-DDFD-1231-966B-E60766799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02603-02B1-A19E-9200-6DF894B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B3AC8-B712-78F0-ECFF-929816C6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3898-E4D3-5249-E7AE-404B07D2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16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04FD178-7554-48D9-BF68-CEAF4A88A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94165"/>
            <a:ext cx="2973976" cy="2480729"/>
          </a:xfrm>
          <a:custGeom>
            <a:avLst/>
            <a:gdLst>
              <a:gd name="connsiteX0" fmla="*/ 0 w 2973976"/>
              <a:gd name="connsiteY0" fmla="*/ 0 h 2480729"/>
              <a:gd name="connsiteX1" fmla="*/ 2973976 w 2973976"/>
              <a:gd name="connsiteY1" fmla="*/ 0 h 2480729"/>
              <a:gd name="connsiteX2" fmla="*/ 2973976 w 2973976"/>
              <a:gd name="connsiteY2" fmla="*/ 2480729 h 2480729"/>
              <a:gd name="connsiteX3" fmla="*/ 0 w 2973976"/>
              <a:gd name="connsiteY3" fmla="*/ 2480729 h 248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976" h="2480729">
                <a:moveTo>
                  <a:pt x="0" y="0"/>
                </a:moveTo>
                <a:lnTo>
                  <a:pt x="2973976" y="0"/>
                </a:lnTo>
                <a:lnTo>
                  <a:pt x="2973976" y="2480729"/>
                </a:lnTo>
                <a:lnTo>
                  <a:pt x="0" y="248072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4249556-AD66-4D59-AE56-A639C5599F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72675" y="1794165"/>
            <a:ext cx="2973976" cy="2480729"/>
          </a:xfrm>
          <a:custGeom>
            <a:avLst/>
            <a:gdLst>
              <a:gd name="connsiteX0" fmla="*/ 0 w 2973976"/>
              <a:gd name="connsiteY0" fmla="*/ 0 h 2480729"/>
              <a:gd name="connsiteX1" fmla="*/ 2973976 w 2973976"/>
              <a:gd name="connsiteY1" fmla="*/ 0 h 2480729"/>
              <a:gd name="connsiteX2" fmla="*/ 2973976 w 2973976"/>
              <a:gd name="connsiteY2" fmla="*/ 2480729 h 2480729"/>
              <a:gd name="connsiteX3" fmla="*/ 0 w 2973976"/>
              <a:gd name="connsiteY3" fmla="*/ 2480729 h 248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976" h="2480729">
                <a:moveTo>
                  <a:pt x="0" y="0"/>
                </a:moveTo>
                <a:lnTo>
                  <a:pt x="2973976" y="0"/>
                </a:lnTo>
                <a:lnTo>
                  <a:pt x="2973976" y="2480729"/>
                </a:lnTo>
                <a:lnTo>
                  <a:pt x="0" y="24807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195E8D2-8281-49EB-B8F3-0A766AB126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5350" y="1794165"/>
            <a:ext cx="2973976" cy="2480729"/>
          </a:xfrm>
          <a:custGeom>
            <a:avLst/>
            <a:gdLst>
              <a:gd name="connsiteX0" fmla="*/ 0 w 2973976"/>
              <a:gd name="connsiteY0" fmla="*/ 0 h 2480729"/>
              <a:gd name="connsiteX1" fmla="*/ 2973976 w 2973976"/>
              <a:gd name="connsiteY1" fmla="*/ 0 h 2480729"/>
              <a:gd name="connsiteX2" fmla="*/ 2973976 w 2973976"/>
              <a:gd name="connsiteY2" fmla="*/ 2480729 h 2480729"/>
              <a:gd name="connsiteX3" fmla="*/ 0 w 2973976"/>
              <a:gd name="connsiteY3" fmla="*/ 2480729 h 248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976" h="2480729">
                <a:moveTo>
                  <a:pt x="0" y="0"/>
                </a:moveTo>
                <a:lnTo>
                  <a:pt x="2973976" y="0"/>
                </a:lnTo>
                <a:lnTo>
                  <a:pt x="2973976" y="2480729"/>
                </a:lnTo>
                <a:lnTo>
                  <a:pt x="0" y="248072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29FB1F9-D0CC-45C3-9976-1D18B3953F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18024" y="1794165"/>
            <a:ext cx="2973976" cy="2480729"/>
          </a:xfrm>
          <a:custGeom>
            <a:avLst/>
            <a:gdLst>
              <a:gd name="connsiteX0" fmla="*/ 0 w 2973976"/>
              <a:gd name="connsiteY0" fmla="*/ 0 h 2480729"/>
              <a:gd name="connsiteX1" fmla="*/ 2973976 w 2973976"/>
              <a:gd name="connsiteY1" fmla="*/ 0 h 2480729"/>
              <a:gd name="connsiteX2" fmla="*/ 2973976 w 2973976"/>
              <a:gd name="connsiteY2" fmla="*/ 2480729 h 2480729"/>
              <a:gd name="connsiteX3" fmla="*/ 0 w 2973976"/>
              <a:gd name="connsiteY3" fmla="*/ 2480729 h 248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976" h="2480729">
                <a:moveTo>
                  <a:pt x="0" y="0"/>
                </a:moveTo>
                <a:lnTo>
                  <a:pt x="2973976" y="0"/>
                </a:lnTo>
                <a:lnTo>
                  <a:pt x="2973976" y="2480729"/>
                </a:lnTo>
                <a:lnTo>
                  <a:pt x="0" y="24807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3322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D66D01-9755-4D26-B2A0-4CC3FA53A6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47FC-BF57-D140-41B0-46388ACF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A275-6D8F-932A-EF17-8C93466D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E1A12-7934-B61E-F200-29BE48F27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BA8BF-4C44-A6AD-288B-7782D5AB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0BDD2-E9F8-2D9A-4F03-8B7AB633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6385-4D59-0FFF-A27A-FB3F97E6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41B8D-B70B-B53B-D787-BBE8D68BC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8872-CBE2-3998-4CB9-DAA192FA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A9310-8ED0-AB22-1E60-9CD6F212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593B-8B91-843F-279E-279CD3A3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4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4ECD-0B8D-228A-32FC-EBD1A9E3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B8FD-FA79-6512-C6EE-ECFD76DF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BD5DA-2425-33CE-283F-6B0375114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3B0F-042A-7742-2A8E-F00CCDC6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5C7EF-3E8E-5E89-D3FE-294F8CF4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F948C-6491-9884-95CF-4D908DD3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53DBD-8EC4-F5EA-3E8A-8BBDDB06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13A1B-850D-2746-9388-C21A11BD2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A4AB3-7878-5CE7-1604-48CB46507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B4899-9CFE-6417-244D-AF542981B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DF0F6-2D19-7383-CF8C-712B6F127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77264-4C7F-6248-3EEA-8633DCB0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B3A0F-5C14-4531-7A6E-FEB4D25C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04754-AE00-DCD5-D17F-82DF8836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9699-03FB-B628-0D5A-48DD7367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5540A-E067-9FF2-DF82-7858B76F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44746-DF3C-F578-CCAA-C940FC67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9D31-470F-AB8D-5471-A5BFFDD0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2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573A0-942E-EF2A-DB86-3AE0D556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9CF8C-F077-1DAB-2B66-9CD165B0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0EF30-229D-50C5-C701-62C9F4B3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41F5-CD1C-7409-F4BC-1591700D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4FAC0-709A-0E32-BB36-2E51547CE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EAB9B-91D4-898C-E764-546B3486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40A50-12DD-B76A-BBA5-C9F6F15F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8381-5DA7-733E-6B96-58236D79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06421-2D1A-E74F-36D1-08F190D1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1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BCF0-C28C-2B11-1221-764109AB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3E1E6-725C-76CD-529E-BE2255B75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5EE7B-E2D4-2706-7661-32C346752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7993A-E9A4-337C-CF02-297DAD94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3DFF8-02BF-C8C9-1597-1E493625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9AD7C-8321-EAA9-D0C4-FA41E6AFB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13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B326F-C641-F26B-1CA7-DFE93DCA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8D376-D579-58C3-B50F-8B380C6C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DB289-43E6-C22B-1465-91170147D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E7243-2A69-42E8-BFCB-17E70B40F650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C32F-ED41-AB8C-D95B-7A45FEA0A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0F98C-CBB3-CE08-67F6-A570640F6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49B5-B67D-4C29-9042-51F6BCC53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hyperlink" Target="https://www.figma.com/design/eFrr9JePkTCIsuNV2aHlvc/RSS-Part?node-id=0-1&amp;m=dev&amp;t=cKBvpIqt0UCnggPO-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380ED-81F8-D97C-EC41-894BE0050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EAC2BD-079F-0ED9-E36E-F62B48F26AD2}"/>
              </a:ext>
            </a:extLst>
          </p:cNvPr>
          <p:cNvSpPr txBox="1"/>
          <p:nvPr/>
        </p:nvSpPr>
        <p:spPr>
          <a:xfrm>
            <a:off x="5718714" y="2658547"/>
            <a:ext cx="586037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fa-IR" sz="3600" dirty="0" err="1">
                <a:solidFill>
                  <a:srgbClr val="2C4938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هنـر</a:t>
            </a:r>
            <a:r>
              <a:rPr lang="fa-IR" sz="3600" dirty="0">
                <a:solidFill>
                  <a:srgbClr val="2C4938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 </a:t>
            </a:r>
            <a:r>
              <a:rPr lang="fa-IR" sz="3600" dirty="0" err="1">
                <a:solidFill>
                  <a:srgbClr val="2C4938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ساخـت</a:t>
            </a:r>
            <a:r>
              <a:rPr lang="fa-IR" sz="3600" dirty="0">
                <a:solidFill>
                  <a:srgbClr val="2C4938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 و </a:t>
            </a:r>
            <a:r>
              <a:rPr lang="fa-IR" sz="3600" dirty="0" err="1">
                <a:solidFill>
                  <a:srgbClr val="2C4938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سـاز</a:t>
            </a:r>
            <a:r>
              <a:rPr lang="fa-IR" sz="3600" dirty="0">
                <a:solidFill>
                  <a:srgbClr val="2C4938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 با </a:t>
            </a:r>
            <a:r>
              <a:rPr lang="en-US" sz="3600" dirty="0">
                <a:solidFill>
                  <a:srgbClr val="2C4938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Flex</a:t>
            </a:r>
            <a:r>
              <a:rPr lang="fa-IR" sz="3600" dirty="0">
                <a:solidFill>
                  <a:srgbClr val="2C4938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 و </a:t>
            </a:r>
            <a:r>
              <a:rPr lang="en-US" sz="3600" dirty="0">
                <a:solidFill>
                  <a:srgbClr val="2C4938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Grid</a:t>
            </a:r>
            <a:endParaRPr lang="fa-IR" sz="3600" dirty="0">
              <a:solidFill>
                <a:srgbClr val="2C4938"/>
              </a:solidFill>
              <a:latin typeface="Kalameh(FaNum) Black" panose="00000A00000000000000" pitchFamily="2" charset="-78"/>
              <a:cs typeface="Kalameh(FaNum) Black" panose="00000A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F74C9-56D6-4464-A7F7-97333C8E624B}"/>
              </a:ext>
            </a:extLst>
          </p:cNvPr>
          <p:cNvSpPr txBox="1"/>
          <p:nvPr/>
        </p:nvSpPr>
        <p:spPr>
          <a:xfrm>
            <a:off x="5718714" y="2288085"/>
            <a:ext cx="58603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 fontAlgn="base"/>
            <a:r>
              <a:rPr lang="fa-IR" sz="2000" b="0" i="0" dirty="0">
                <a:solidFill>
                  <a:schemeClr val="bg1"/>
                </a:solidFill>
                <a:effectLst/>
                <a:latin typeface="Kalameh(FaNum) Bold" panose="00000800000000000000" pitchFamily="2" charset="-78"/>
                <a:cs typeface="Kalameh(FaNum) Bold" panose="00000800000000000000" pitchFamily="2" charset="-78"/>
              </a:rPr>
              <a:t>جلسه </a:t>
            </a:r>
            <a:r>
              <a:rPr lang="fa-IR" sz="2000" dirty="0">
                <a:solidFill>
                  <a:schemeClr val="bg1"/>
                </a:solidFill>
                <a:latin typeface="Kalameh(FaNum) Bold" panose="00000800000000000000" pitchFamily="2" charset="-78"/>
                <a:cs typeface="Kalameh(FaNum) Bold" panose="00000800000000000000" pitchFamily="2" charset="-78"/>
              </a:rPr>
              <a:t>دوازدهم</a:t>
            </a:r>
            <a:r>
              <a:rPr lang="fa-IR" sz="2000" b="0" i="0" dirty="0">
                <a:solidFill>
                  <a:schemeClr val="bg1"/>
                </a:solidFill>
                <a:effectLst/>
                <a:latin typeface="Kalameh(FaNum) Bold" panose="00000800000000000000" pitchFamily="2" charset="-78"/>
                <a:cs typeface="Kalameh(FaNum) Bold" panose="00000800000000000000" pitchFamily="2" charset="-78"/>
              </a:rPr>
              <a:t> </a:t>
            </a:r>
            <a:r>
              <a:rPr lang="fa-IR" sz="1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Kalameh(FaNum) Bold" panose="00000800000000000000" pitchFamily="2" charset="-78"/>
              </a:rPr>
              <a:t>| </a:t>
            </a:r>
            <a:r>
              <a:rPr lang="en-US" sz="14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Twilfth</a:t>
            </a:r>
            <a:r>
              <a:rPr lang="en-US" sz="1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Session</a:t>
            </a:r>
            <a:endParaRPr lang="en-US" sz="2000" b="0" i="0" dirty="0">
              <a:solidFill>
                <a:schemeClr val="bg1"/>
              </a:solidFill>
              <a:effectLst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8B578A-AEFA-1CDE-1D5B-FB9F7F20DEB6}"/>
              </a:ext>
            </a:extLst>
          </p:cNvPr>
          <p:cNvCxnSpPr>
            <a:cxnSpLocks/>
          </p:cNvCxnSpPr>
          <p:nvPr/>
        </p:nvCxnSpPr>
        <p:spPr>
          <a:xfrm>
            <a:off x="5923722" y="3917361"/>
            <a:ext cx="563548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D3DE4F-1E97-C47D-B353-18555EA16ED5}"/>
              </a:ext>
            </a:extLst>
          </p:cNvPr>
          <p:cNvSpPr txBox="1"/>
          <p:nvPr/>
        </p:nvSpPr>
        <p:spPr>
          <a:xfrm>
            <a:off x="5824332" y="3309877"/>
            <a:ext cx="55559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C4938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 art of construction with Flex and Grid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F2DCF0-6D8B-3863-22FB-DF31A2C6D6F6}"/>
              </a:ext>
            </a:extLst>
          </p:cNvPr>
          <p:cNvGrpSpPr/>
          <p:nvPr/>
        </p:nvGrpSpPr>
        <p:grpSpPr>
          <a:xfrm>
            <a:off x="5718714" y="4172759"/>
            <a:ext cx="5979643" cy="905359"/>
            <a:chOff x="5828043" y="4192634"/>
            <a:chExt cx="5979643" cy="9053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FD463D-B307-8A1F-0FFC-2D21153748D4}"/>
                </a:ext>
              </a:extLst>
            </p:cNvPr>
            <p:cNvSpPr txBox="1"/>
            <p:nvPr/>
          </p:nvSpPr>
          <p:spPr>
            <a:xfrm>
              <a:off x="5828043" y="4192634"/>
              <a:ext cx="586037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1" fontAlgn="base"/>
              <a:r>
                <a:rPr lang="fa-IR" sz="2000" b="0" i="0" dirty="0">
                  <a:solidFill>
                    <a:srgbClr val="2C4938"/>
                  </a:solidFill>
                  <a:effectLst/>
                  <a:latin typeface="Kalameh(FaNum) Bold" panose="00000800000000000000" pitchFamily="2" charset="-78"/>
                  <a:cs typeface="Kalameh(FaNum) Bold" panose="00000800000000000000" pitchFamily="2" charset="-78"/>
                </a:rPr>
                <a:t>سعیـــــد </a:t>
              </a:r>
              <a:r>
                <a:rPr lang="fa-IR" sz="2000" b="0" i="0" dirty="0" err="1">
                  <a:solidFill>
                    <a:srgbClr val="2C4938"/>
                  </a:solidFill>
                  <a:effectLst/>
                  <a:latin typeface="Kalameh(FaNum) Bold" panose="00000800000000000000" pitchFamily="2" charset="-78"/>
                  <a:cs typeface="Kalameh(FaNum) Bold" panose="00000800000000000000" pitchFamily="2" charset="-78"/>
                </a:rPr>
                <a:t>روحبخ</a:t>
              </a:r>
              <a:r>
                <a:rPr lang="fa-IR" sz="2000" b="0" i="0" dirty="0">
                  <a:solidFill>
                    <a:srgbClr val="2C4938"/>
                  </a:solidFill>
                  <a:effectLst/>
                  <a:latin typeface="Kalameh(FaNum) Bold" panose="00000800000000000000" pitchFamily="2" charset="-78"/>
                  <a:cs typeface="Kalameh(FaNum) Bold" panose="00000800000000000000" pitchFamily="2" charset="-78"/>
                </a:rPr>
                <a:t>ـــــــش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CEBB2-F2B8-7210-C9C7-42C19C262CEA}"/>
                </a:ext>
              </a:extLst>
            </p:cNvPr>
            <p:cNvSpPr txBox="1"/>
            <p:nvPr/>
          </p:nvSpPr>
          <p:spPr>
            <a:xfrm>
              <a:off x="9591261" y="4440776"/>
              <a:ext cx="209715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Open Sans Medium" pitchFamily="2" charset="0"/>
                  <a:ea typeface="Open Sans Medium" pitchFamily="2" charset="0"/>
                  <a:cs typeface="Open Sans Medium" pitchFamily="2" charset="0"/>
                </a:rPr>
                <a:t>Saeed </a:t>
              </a:r>
              <a:r>
                <a:rPr lang="en-US" sz="1100" dirty="0" err="1">
                  <a:solidFill>
                    <a:schemeClr val="bg1"/>
                  </a:solidFill>
                  <a:latin typeface="Open Sans Medium" pitchFamily="2" charset="0"/>
                  <a:ea typeface="Open Sans Medium" pitchFamily="2" charset="0"/>
                  <a:cs typeface="Open Sans Medium" pitchFamily="2" charset="0"/>
                </a:rPr>
                <a:t>Rouhbakhsh</a:t>
              </a:r>
              <a:endParaRPr lang="en-US" sz="1100" dirty="0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EB5947-FA11-5EF5-7045-7E3FA1970A39}"/>
                </a:ext>
              </a:extLst>
            </p:cNvPr>
            <p:cNvSpPr txBox="1"/>
            <p:nvPr/>
          </p:nvSpPr>
          <p:spPr>
            <a:xfrm>
              <a:off x="5828043" y="4733985"/>
              <a:ext cx="58603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1" fontAlgn="base"/>
              <a:r>
                <a:rPr lang="fa-IR" sz="1200" b="1" i="0" dirty="0" err="1">
                  <a:solidFill>
                    <a:srgbClr val="2C4938"/>
                  </a:solidFill>
                  <a:effectLst/>
                  <a:latin typeface="Kalameh(FaNum)" panose="00000500000000000000" pitchFamily="2" charset="-78"/>
                  <a:cs typeface="Kalameh(FaNum)" panose="00000500000000000000" pitchFamily="2" charset="-78"/>
                </a:rPr>
                <a:t>توسع</a:t>
              </a:r>
              <a:r>
                <a:rPr lang="fa-IR" sz="1200" b="1" i="0" dirty="0">
                  <a:solidFill>
                    <a:srgbClr val="2C4938"/>
                  </a:solidFill>
                  <a:effectLst/>
                  <a:latin typeface="Kalameh(FaNum)" panose="00000500000000000000" pitchFamily="2" charset="-78"/>
                  <a:cs typeface="Kalameh(FaNum)" panose="00000500000000000000" pitchFamily="2" charset="-78"/>
                </a:rPr>
                <a:t>ــه دهنــده فـــول استــک</a:t>
              </a:r>
              <a:r>
                <a:rPr lang="en-US" sz="1200" b="1" i="0" dirty="0">
                  <a:solidFill>
                    <a:srgbClr val="2C4938"/>
                  </a:solidFill>
                  <a:effectLst/>
                  <a:latin typeface="Kalameh(FaNum)" panose="00000500000000000000" pitchFamily="2" charset="-78"/>
                  <a:cs typeface="Kalameh(FaNum)" panose="00000500000000000000" pitchFamily="2" charset="-78"/>
                </a:rPr>
                <a:t> </a:t>
              </a:r>
              <a:r>
                <a:rPr lang="fa-IR" sz="1200" b="1" i="0" dirty="0">
                  <a:solidFill>
                    <a:srgbClr val="2C4938"/>
                  </a:solidFill>
                  <a:effectLst/>
                  <a:latin typeface="Kalameh(FaNum)" panose="00000500000000000000" pitchFamily="2" charset="-78"/>
                  <a:cs typeface="Kalameh(FaNum)" panose="00000500000000000000" pitchFamily="2" charset="-78"/>
                </a:rPr>
                <a:t>در گــ</a:t>
              </a:r>
              <a:r>
                <a:rPr lang="fa-IR" sz="1200" b="1" i="0" dirty="0" err="1">
                  <a:solidFill>
                    <a:srgbClr val="2C4938"/>
                  </a:solidFill>
                  <a:effectLst/>
                  <a:latin typeface="Kalameh(FaNum)" panose="00000500000000000000" pitchFamily="2" charset="-78"/>
                  <a:cs typeface="Kalameh(FaNum)" panose="00000500000000000000" pitchFamily="2" charset="-78"/>
                </a:rPr>
                <a:t>روه</a:t>
              </a:r>
              <a:r>
                <a:rPr lang="fa-IR" sz="1200" b="1" i="0" dirty="0">
                  <a:solidFill>
                    <a:srgbClr val="2C4938"/>
                  </a:solidFill>
                  <a:effectLst/>
                  <a:latin typeface="Kalameh(FaNum)" panose="00000500000000000000" pitchFamily="2" charset="-78"/>
                  <a:cs typeface="Kalameh(FaNum)" panose="00000500000000000000" pitchFamily="2" charset="-78"/>
                </a:rPr>
                <a:t> </a:t>
              </a:r>
              <a:r>
                <a:rPr lang="fa-IR" sz="1200" b="1" i="0" dirty="0" err="1">
                  <a:solidFill>
                    <a:srgbClr val="2C4938"/>
                  </a:solidFill>
                  <a:effectLst/>
                  <a:latin typeface="Kalameh(FaNum)" panose="00000500000000000000" pitchFamily="2" charset="-78"/>
                  <a:cs typeface="Kalameh(FaNum)" panose="00000500000000000000" pitchFamily="2" charset="-78"/>
                </a:rPr>
                <a:t>نرم‌اف</a:t>
              </a:r>
              <a:r>
                <a:rPr lang="fa-IR" sz="1200" b="1" i="0" dirty="0">
                  <a:solidFill>
                    <a:srgbClr val="2C4938"/>
                  </a:solidFill>
                  <a:effectLst/>
                  <a:latin typeface="Kalameh(FaNum)" panose="00000500000000000000" pitchFamily="2" charset="-78"/>
                  <a:cs typeface="Kalameh(FaNum)" panose="00000500000000000000" pitchFamily="2" charset="-78"/>
                </a:rPr>
                <a:t>ــزاری </a:t>
              </a:r>
              <a:r>
                <a:rPr lang="fa-IR" sz="1200" b="1" i="0" dirty="0" err="1">
                  <a:solidFill>
                    <a:srgbClr val="2C4938"/>
                  </a:solidFill>
                  <a:effectLst/>
                  <a:latin typeface="Kalameh(FaNum)" panose="00000500000000000000" pitchFamily="2" charset="-78"/>
                  <a:cs typeface="Kalameh(FaNum)" panose="00000500000000000000" pitchFamily="2" charset="-78"/>
                </a:rPr>
                <a:t>پـارت</a:t>
              </a:r>
              <a:endParaRPr lang="fa-IR" sz="1200" b="1" i="0" dirty="0">
                <a:solidFill>
                  <a:srgbClr val="2C4938"/>
                </a:solidFill>
                <a:effectLst/>
                <a:latin typeface="Kalameh(FaNum)" panose="00000500000000000000" pitchFamily="2" charset="-78"/>
                <a:cs typeface="Kalameh(FaNum)" panose="00000500000000000000" pitchFamily="2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C5A50F-BD3E-B04F-9ABB-74A3EFDAB66C}"/>
                </a:ext>
              </a:extLst>
            </p:cNvPr>
            <p:cNvSpPr txBox="1"/>
            <p:nvPr/>
          </p:nvSpPr>
          <p:spPr>
            <a:xfrm>
              <a:off x="8398565" y="4882549"/>
              <a:ext cx="34091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Open Sans Medium" pitchFamily="2" charset="0"/>
                  <a:ea typeface="Open Sans Medium" pitchFamily="2" charset="0"/>
                  <a:cs typeface="Open Sans Medium" pitchFamily="2" charset="0"/>
                </a:rPr>
                <a:t>Fullstack</a:t>
              </a:r>
              <a:r>
                <a:rPr lang="en-US" sz="800" dirty="0">
                  <a:solidFill>
                    <a:schemeClr val="bg1"/>
                  </a:solidFill>
                  <a:latin typeface="Open Sans Medium" pitchFamily="2" charset="0"/>
                  <a:ea typeface="Open Sans Medium" pitchFamily="2" charset="0"/>
                  <a:cs typeface="Open Sans Medium" pitchFamily="2" charset="0"/>
                </a:rPr>
                <a:t> Developer at Part Software Group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60B5E4-4028-4D1E-8DA4-C76E2540293B}"/>
              </a:ext>
            </a:extLst>
          </p:cNvPr>
          <p:cNvGrpSpPr/>
          <p:nvPr/>
        </p:nvGrpSpPr>
        <p:grpSpPr>
          <a:xfrm>
            <a:off x="-276512" y="4172759"/>
            <a:ext cx="2090579" cy="1108586"/>
            <a:chOff x="5873604" y="3662048"/>
            <a:chExt cx="2090579" cy="110858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77D025-9179-489F-9F72-58F370306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79" y="3662048"/>
              <a:ext cx="1103231" cy="110858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688BD3-8AE7-48D2-AC30-3F5C472E47E1}"/>
                </a:ext>
              </a:extLst>
            </p:cNvPr>
            <p:cNvSpPr txBox="1"/>
            <p:nvPr/>
          </p:nvSpPr>
          <p:spPr>
            <a:xfrm rot="20317506">
              <a:off x="5873604" y="3954732"/>
              <a:ext cx="20905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a-IR" sz="1600" dirty="0">
                  <a:latin typeface="Kalameh(FaNum) Black" panose="00000A00000000000000" pitchFamily="2" charset="-78"/>
                  <a:cs typeface="Kalameh(FaNum) Black" panose="00000A00000000000000" pitchFamily="2" charset="-78"/>
                </a:rPr>
                <a:t>مهارت فنی</a:t>
              </a:r>
            </a:p>
            <a:p>
              <a:pPr algn="ctr"/>
              <a:r>
                <a:rPr lang="en-US" sz="12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Tech. Skill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2398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6867728" y="439270"/>
            <a:ext cx="4729327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08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 و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inline-flex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E2E166-4783-41D0-A23E-A90FF707C306}"/>
              </a:ext>
            </a:extLst>
          </p:cNvPr>
          <p:cNvGrpSpPr/>
          <p:nvPr/>
        </p:nvGrpSpPr>
        <p:grpSpPr>
          <a:xfrm>
            <a:off x="583660" y="1633171"/>
            <a:ext cx="11013395" cy="1201469"/>
            <a:chOff x="583660" y="2578248"/>
            <a:chExt cx="11013395" cy="12014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FE59DD-CB5E-4220-B2AF-3D6942A237D7}"/>
                </a:ext>
              </a:extLst>
            </p:cNvPr>
            <p:cNvSpPr/>
            <p:nvPr/>
          </p:nvSpPr>
          <p:spPr>
            <a:xfrm>
              <a:off x="583660" y="2578248"/>
              <a:ext cx="11013395" cy="1201469"/>
            </a:xfrm>
            <a:prstGeom prst="rect">
              <a:avLst/>
            </a:prstGeom>
            <a:noFill/>
            <a:ln w="38100">
              <a:solidFill>
                <a:srgbClr val="548A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860B4A-8F8E-477E-AF2C-323A188D8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5" t="7338" r="1119" b="4844"/>
            <a:stretch/>
          </p:blipFill>
          <p:spPr>
            <a:xfrm>
              <a:off x="4724399" y="2601716"/>
              <a:ext cx="6844483" cy="1139953"/>
            </a:xfrm>
            <a:prstGeom prst="rect">
              <a:avLst/>
            </a:prstGeom>
          </p:spPr>
        </p:pic>
      </p:grp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988938D-9F10-4432-8A4F-0CBDCC29C8F2}"/>
              </a:ext>
            </a:extLst>
          </p:cNvPr>
          <p:cNvCxnSpPr>
            <a:cxnSpLocks/>
          </p:cNvCxnSpPr>
          <p:nvPr/>
        </p:nvCxnSpPr>
        <p:spPr>
          <a:xfrm>
            <a:off x="1203237" y="2834640"/>
            <a:ext cx="2376542" cy="842415"/>
          </a:xfrm>
          <a:prstGeom prst="curvedConnector3">
            <a:avLst/>
          </a:prstGeom>
          <a:ln w="38100">
            <a:solidFill>
              <a:srgbClr val="A8D4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CC4187-46C3-415A-B441-5E7FCA33F399}"/>
              </a:ext>
            </a:extLst>
          </p:cNvPr>
          <p:cNvSpPr txBox="1"/>
          <p:nvPr/>
        </p:nvSpPr>
        <p:spPr>
          <a:xfrm>
            <a:off x="7577619" y="4023361"/>
            <a:ext cx="39120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&lt;div class=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row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&gt;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 &lt;div class=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item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&gt;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آیتم1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&lt;/div&gt;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 &lt;div class=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item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&gt;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آیتم2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&lt;/div&gt;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 &lt;div class=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item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&gt;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آیتم3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&lt;/div&gt;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&lt;div&gt;</a:t>
            </a:r>
            <a:endParaRPr lang="fa-IR" sz="20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6AB5D-F0AE-4B87-9B23-E9A3812726DA}"/>
              </a:ext>
            </a:extLst>
          </p:cNvPr>
          <p:cNvSpPr txBox="1"/>
          <p:nvPr/>
        </p:nvSpPr>
        <p:spPr>
          <a:xfrm>
            <a:off x="3579779" y="3255847"/>
            <a:ext cx="18472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.row{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   display: flex;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}</a:t>
            </a:r>
            <a:endParaRPr lang="fa-IR" sz="20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3702287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09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flex-direction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نحوه چیدمان عناصر را برعهده دارد.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مقدار پیش فرض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می باشد که عناصر فرزندان را به صورت افقی از چپ به راست می چیند.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مقدار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row-reverse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مانند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می باشد اما جهت چیدمان عناصر را معکوس می کند.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مقدار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column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عناصر را به صورت عمودی از بالا به پایین می چیند.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مقدار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column-reverse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عناصر را به صورت عمودی ولی معکوس می چیند. (از پایین به بالا)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4419272"/>
            <a:ext cx="10393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flex-direction: </a:t>
            </a:r>
            <a:r>
              <a:rPr lang="en-US" sz="4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row </a:t>
            </a:r>
            <a:r>
              <a:rPr lang="en-US" sz="4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row-reverse </a:t>
            </a:r>
            <a:r>
              <a:rPr lang="en-US" sz="4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column </a:t>
            </a:r>
            <a:r>
              <a:rPr lang="en-US" sz="4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column-reverse</a:t>
            </a:r>
            <a:endParaRPr lang="fa-IR" sz="4800" dirty="0">
              <a:solidFill>
                <a:srgbClr val="548A6A"/>
              </a:solidFill>
              <a:latin typeface="Yekan Bakh FaNum ExtraBold" panose="00000900000000000000" pitchFamily="50" charset="-78"/>
              <a:cs typeface="Yekan Bakh FaNum ExtraBold" panose="000009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979149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10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1FC01-7110-4047-BE8F-EB5108F9E514}"/>
              </a:ext>
            </a:extLst>
          </p:cNvPr>
          <p:cNvSpPr txBox="1"/>
          <p:nvPr/>
        </p:nvSpPr>
        <p:spPr>
          <a:xfrm>
            <a:off x="10042731" y="1357667"/>
            <a:ext cx="1554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در </a:t>
            </a: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037656-DA23-4D56-BD02-50DA4BF05540}"/>
              </a:ext>
            </a:extLst>
          </p:cNvPr>
          <p:cNvGrpSpPr/>
          <p:nvPr/>
        </p:nvGrpSpPr>
        <p:grpSpPr>
          <a:xfrm>
            <a:off x="8935483" y="1633171"/>
            <a:ext cx="876758" cy="4832393"/>
            <a:chOff x="7975412" y="1247280"/>
            <a:chExt cx="876758" cy="48323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388DB-93D5-4199-A2BF-4CF7672E3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5412" y="1247280"/>
              <a:ext cx="876758" cy="448495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39DC5E-BBE5-4572-951E-9BB991004F38}"/>
                </a:ext>
              </a:extLst>
            </p:cNvPr>
            <p:cNvSpPr txBox="1"/>
            <p:nvPr/>
          </p:nvSpPr>
          <p:spPr>
            <a:xfrm>
              <a:off x="7975412" y="5648786"/>
              <a:ext cx="87675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column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3B8229-E170-407F-94C3-6219CC42DA2C}"/>
              </a:ext>
            </a:extLst>
          </p:cNvPr>
          <p:cNvGrpSpPr/>
          <p:nvPr/>
        </p:nvGrpSpPr>
        <p:grpSpPr>
          <a:xfrm>
            <a:off x="6852715" y="1612649"/>
            <a:ext cx="1685652" cy="4852915"/>
            <a:chOff x="6120046" y="1237213"/>
            <a:chExt cx="1685652" cy="48529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9103CE-B2CE-4784-BC52-5A2962A8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7162" y="1237213"/>
              <a:ext cx="891421" cy="44853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9E1E3B-8512-473F-9B86-8CB8934168B0}"/>
                </a:ext>
              </a:extLst>
            </p:cNvPr>
            <p:cNvSpPr txBox="1"/>
            <p:nvPr/>
          </p:nvSpPr>
          <p:spPr>
            <a:xfrm>
              <a:off x="6120046" y="5659241"/>
              <a:ext cx="16856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column-reverse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350243-F907-4FE9-BD4C-9417F60602DD}"/>
              </a:ext>
            </a:extLst>
          </p:cNvPr>
          <p:cNvGrpSpPr/>
          <p:nvPr/>
        </p:nvGrpSpPr>
        <p:grpSpPr>
          <a:xfrm>
            <a:off x="238794" y="1857248"/>
            <a:ext cx="6043186" cy="1509744"/>
            <a:chOff x="238794" y="1857248"/>
            <a:chExt cx="6043186" cy="1509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12AF4-2477-470D-9342-4C22BB5E3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794" y="1857248"/>
              <a:ext cx="6043186" cy="11278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DC623-B3F8-44F7-A987-49F798FBF2A7}"/>
                </a:ext>
              </a:extLst>
            </p:cNvPr>
            <p:cNvSpPr txBox="1"/>
            <p:nvPr/>
          </p:nvSpPr>
          <p:spPr>
            <a:xfrm>
              <a:off x="2417561" y="2936105"/>
              <a:ext cx="16856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row (default)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3810E3-3A2C-4562-883D-BF4FB68C05D3}"/>
              </a:ext>
            </a:extLst>
          </p:cNvPr>
          <p:cNvGrpSpPr/>
          <p:nvPr/>
        </p:nvGrpSpPr>
        <p:grpSpPr>
          <a:xfrm>
            <a:off x="238794" y="4350003"/>
            <a:ext cx="6066046" cy="1524985"/>
            <a:chOff x="227364" y="4039701"/>
            <a:chExt cx="6066046" cy="152498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C6A694-A8F0-48F5-B81F-FFF89D5F2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364" y="4039701"/>
              <a:ext cx="6066046" cy="114309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24FC01-E656-4A86-91A7-7729E671B496}"/>
                </a:ext>
              </a:extLst>
            </p:cNvPr>
            <p:cNvSpPr txBox="1"/>
            <p:nvPr/>
          </p:nvSpPr>
          <p:spPr>
            <a:xfrm>
              <a:off x="2417561" y="5133799"/>
              <a:ext cx="16856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row-reverse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830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11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flex-wrap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نحوه چیدمان عناصر در یک خط را برعهده دارد. وقتی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نمی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توانند در یک خط جا شوند، این ویژگی به شما امکان می دهد که مشخص کنید آیا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در یک خط باقی بمانند یا در خطوط متعدد قرار گیرند.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مقدار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wrap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را در صورت نیاز به چندین خط تقسیم می کند، اگر فضای کافی برای نمایش همه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در یک خط وجود نداشته باشد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را به خط های جدید انتقال می دهد.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مقدار </a:t>
            </a:r>
            <a:r>
              <a:rPr lang="en-US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nowarp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را در یک خط باقی می مانند و به خط های جدید منتقل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نمی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کند حتی اگر فضای کافی وجود نداشته باشد.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مقدار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wrap-reverse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را مانند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wrap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خط های بعدی انتقال می دهد با این تفاوت که از پایین به بالا تنظیم می کند.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4419272"/>
            <a:ext cx="88480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flex-wrap: </a:t>
            </a:r>
            <a:r>
              <a:rPr lang="en-US" sz="4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wrap </a:t>
            </a:r>
            <a:r>
              <a:rPr lang="en-US" sz="4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4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nowrap</a:t>
            </a:r>
            <a:r>
              <a:rPr lang="en-US" sz="4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4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wrap-reverse</a:t>
            </a:r>
            <a:endParaRPr lang="fa-IR" sz="4800" dirty="0">
              <a:solidFill>
                <a:srgbClr val="548A6A"/>
              </a:solidFill>
              <a:latin typeface="Yekan Bakh FaNum ExtraBold" panose="00000900000000000000" pitchFamily="50" charset="-78"/>
              <a:cs typeface="Yekan Bakh FaNum ExtraBold" panose="000009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30194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12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1FC01-7110-4047-BE8F-EB5108F9E514}"/>
              </a:ext>
            </a:extLst>
          </p:cNvPr>
          <p:cNvSpPr txBox="1"/>
          <p:nvPr/>
        </p:nvSpPr>
        <p:spPr>
          <a:xfrm>
            <a:off x="10042731" y="1357667"/>
            <a:ext cx="1554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در </a:t>
            </a: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6ECBF-41E7-4461-98BF-5439F1D30EB8}"/>
              </a:ext>
            </a:extLst>
          </p:cNvPr>
          <p:cNvGrpSpPr/>
          <p:nvPr/>
        </p:nvGrpSpPr>
        <p:grpSpPr>
          <a:xfrm>
            <a:off x="6750996" y="1804329"/>
            <a:ext cx="4846059" cy="2988480"/>
            <a:chOff x="4053662" y="4019033"/>
            <a:chExt cx="4084675" cy="25189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F70B6E-BDF4-459B-8A19-C0CA2B29D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3663" y="4019033"/>
              <a:ext cx="4084674" cy="20880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801357-3623-46BC-A887-8F70D8EBE522}"/>
                </a:ext>
              </a:extLst>
            </p:cNvPr>
            <p:cNvSpPr txBox="1"/>
            <p:nvPr/>
          </p:nvSpPr>
          <p:spPr>
            <a:xfrm>
              <a:off x="4053662" y="6107094"/>
              <a:ext cx="408467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wrap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3FBE3-16C1-4BDC-85E8-8E61AFA49880}"/>
              </a:ext>
            </a:extLst>
          </p:cNvPr>
          <p:cNvGrpSpPr/>
          <p:nvPr/>
        </p:nvGrpSpPr>
        <p:grpSpPr>
          <a:xfrm>
            <a:off x="594945" y="1785803"/>
            <a:ext cx="5148662" cy="1688051"/>
            <a:chOff x="594945" y="1785803"/>
            <a:chExt cx="5148662" cy="16880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541E18-FE90-479B-890E-588E75CA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945" y="1785803"/>
              <a:ext cx="5148662" cy="12784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B310D6-9C03-48BC-AAE3-CCDD0D61B3F6}"/>
                </a:ext>
              </a:extLst>
            </p:cNvPr>
            <p:cNvSpPr txBox="1"/>
            <p:nvPr/>
          </p:nvSpPr>
          <p:spPr>
            <a:xfrm>
              <a:off x="746246" y="3042967"/>
              <a:ext cx="484605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 err="1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nowrap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859BE3-F302-4107-AFAA-7215DBC17E34}"/>
              </a:ext>
            </a:extLst>
          </p:cNvPr>
          <p:cNvGrpSpPr/>
          <p:nvPr/>
        </p:nvGrpSpPr>
        <p:grpSpPr>
          <a:xfrm>
            <a:off x="3068901" y="3787525"/>
            <a:ext cx="4846059" cy="2749887"/>
            <a:chOff x="3068901" y="3787525"/>
            <a:chExt cx="4846059" cy="27498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5A47D-7667-4DF5-8E97-BBA52474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902" y="3787525"/>
              <a:ext cx="4744203" cy="245603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DA381B-237E-4F59-B3C3-C6AB749601AD}"/>
                </a:ext>
              </a:extLst>
            </p:cNvPr>
            <p:cNvSpPr txBox="1"/>
            <p:nvPr/>
          </p:nvSpPr>
          <p:spPr>
            <a:xfrm>
              <a:off x="3068901" y="6106525"/>
              <a:ext cx="484605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wrap-reverse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5792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13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justify-content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تنظیم نحوه توزیع فضای خالی می باشد.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flex-start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به سمت ابتدای محور اصلی تراز می شوند. فضای خالی اضافی در انتها قرار میگیرد.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flex-end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به سمت انتهای محور اصلی تراز می شوند. فضای خالی اضافی در ابتدا قرار میگیرد.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center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در مرکز محور اصلی تراز می شوند. فضای خالی اضافی به صورت مساوی در دو طرف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تقسیم می شوند.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4419272"/>
            <a:ext cx="1014180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Justify-content: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flex-start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flex-end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center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space-between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space-around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space-evenly</a:t>
            </a:r>
            <a:endParaRPr lang="fa-IR" sz="4400" dirty="0">
              <a:solidFill>
                <a:srgbClr val="548A6A"/>
              </a:solidFill>
              <a:latin typeface="Yekan Bakh FaNum ExtraBold" panose="00000900000000000000" pitchFamily="50" charset="-78"/>
              <a:cs typeface="Yekan Bakh FaNum ExtraBold" panose="000009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51012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14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justify-content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تنظیم نحوه توزیع فضای خالی می باشد.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space-between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فضای خالی به صورت یکنواخت بین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تقسیم می شود. اولین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در ابتدای محور و آخرین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در انتهای محور اصلی قرار میگیرد.</a:t>
            </a:r>
            <a:endParaRPr lang="en-US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space-around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فضای خالی به طور یکنواخت بین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تقسیم می شود. فضای اضافی در اطراف هر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نیز وجود دارد. فضای خالی در دو طرف نصف فضای خالی بین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‌ ها است.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space-evenly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فضای خالی به طور یکنواخت بین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‌ها و در دو طرف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توزیع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می‌شود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. همه فضاهای خالی برابر خواهند بود.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endParaRPr lang="fa-IR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4419272"/>
            <a:ext cx="1014180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Justify-content: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flex-start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flex-end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center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space-between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space-around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space-evenly</a:t>
            </a:r>
            <a:endParaRPr lang="fa-IR" sz="4400" dirty="0">
              <a:solidFill>
                <a:srgbClr val="548A6A"/>
              </a:solidFill>
              <a:latin typeface="Yekan Bakh FaNum ExtraBold" panose="00000900000000000000" pitchFamily="50" charset="-78"/>
              <a:cs typeface="Yekan Bakh FaNum ExtraBold" panose="000009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62848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15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1FC01-7110-4047-BE8F-EB5108F9E514}"/>
              </a:ext>
            </a:extLst>
          </p:cNvPr>
          <p:cNvSpPr txBox="1"/>
          <p:nvPr/>
        </p:nvSpPr>
        <p:spPr>
          <a:xfrm>
            <a:off x="10042731" y="1357667"/>
            <a:ext cx="1554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در </a:t>
            </a: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350243-F907-4FE9-BD4C-9417F60602DD}"/>
              </a:ext>
            </a:extLst>
          </p:cNvPr>
          <p:cNvGrpSpPr/>
          <p:nvPr/>
        </p:nvGrpSpPr>
        <p:grpSpPr>
          <a:xfrm>
            <a:off x="6640192" y="1952320"/>
            <a:ext cx="4956862" cy="1315808"/>
            <a:chOff x="238793" y="1857248"/>
            <a:chExt cx="6043187" cy="16041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12AF4-2477-470D-9342-4C22BB5E3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794" y="1857248"/>
              <a:ext cx="6043186" cy="11278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DC623-B3F8-44F7-A987-49F798FBF2A7}"/>
                </a:ext>
              </a:extLst>
            </p:cNvPr>
            <p:cNvSpPr txBox="1"/>
            <p:nvPr/>
          </p:nvSpPr>
          <p:spPr>
            <a:xfrm>
              <a:off x="238793" y="2936105"/>
              <a:ext cx="5912227" cy="525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flex-end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7520EA-4B54-487E-A63E-44E6D9B7977C}"/>
              </a:ext>
            </a:extLst>
          </p:cNvPr>
          <p:cNvGrpSpPr/>
          <p:nvPr/>
        </p:nvGrpSpPr>
        <p:grpSpPr>
          <a:xfrm>
            <a:off x="721015" y="3145547"/>
            <a:ext cx="4956862" cy="1315808"/>
            <a:chOff x="238793" y="1857248"/>
            <a:chExt cx="6043187" cy="16041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7082A57-397B-4F93-B0C3-175FBA449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794" y="1857248"/>
              <a:ext cx="6043186" cy="112785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909116-2CE1-49D5-AFFA-37FE7BE9C767}"/>
                </a:ext>
              </a:extLst>
            </p:cNvPr>
            <p:cNvSpPr txBox="1"/>
            <p:nvPr/>
          </p:nvSpPr>
          <p:spPr>
            <a:xfrm>
              <a:off x="238793" y="2936105"/>
              <a:ext cx="5912227" cy="525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flex-start (default)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961AEB-1442-4274-B72F-E3E2F96BCBF8}"/>
              </a:ext>
            </a:extLst>
          </p:cNvPr>
          <p:cNvGrpSpPr/>
          <p:nvPr/>
        </p:nvGrpSpPr>
        <p:grpSpPr>
          <a:xfrm>
            <a:off x="3617569" y="4688372"/>
            <a:ext cx="4956862" cy="1315808"/>
            <a:chOff x="238793" y="1857248"/>
            <a:chExt cx="6043187" cy="16041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C142CE9-7E09-4615-9BCB-A5E0B4CAA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794" y="1857248"/>
              <a:ext cx="6043186" cy="112785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71FE0D-E3E2-48D2-9D04-6963D419BD35}"/>
                </a:ext>
              </a:extLst>
            </p:cNvPr>
            <p:cNvSpPr txBox="1"/>
            <p:nvPr/>
          </p:nvSpPr>
          <p:spPr>
            <a:xfrm>
              <a:off x="238793" y="2936105"/>
              <a:ext cx="5912227" cy="525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center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22BE84-AF99-4B03-9D12-9D3AB25BB3F2}"/>
              </a:ext>
            </a:extLst>
          </p:cNvPr>
          <p:cNvSpPr txBox="1"/>
          <p:nvPr/>
        </p:nvSpPr>
        <p:spPr>
          <a:xfrm>
            <a:off x="721015" y="1357330"/>
            <a:ext cx="39221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solidFill>
                  <a:schemeClr val="accent4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هر ردیف را یک بلوک رزرو شده در نظر بگیرید.</a:t>
            </a:r>
          </a:p>
        </p:txBody>
      </p:sp>
    </p:spTree>
    <p:extLst>
      <p:ext uri="{BB962C8B-B14F-4D97-AF65-F5344CB8AC3E}">
        <p14:creationId xmlns:p14="http://schemas.microsoft.com/office/powerpoint/2010/main" val="236310502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16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1FC01-7110-4047-BE8F-EB5108F9E514}"/>
              </a:ext>
            </a:extLst>
          </p:cNvPr>
          <p:cNvSpPr txBox="1"/>
          <p:nvPr/>
        </p:nvSpPr>
        <p:spPr>
          <a:xfrm>
            <a:off x="10042731" y="1192296"/>
            <a:ext cx="1554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در </a:t>
            </a: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22BE84-AF99-4B03-9D12-9D3AB25BB3F2}"/>
              </a:ext>
            </a:extLst>
          </p:cNvPr>
          <p:cNvSpPr txBox="1"/>
          <p:nvPr/>
        </p:nvSpPr>
        <p:spPr>
          <a:xfrm>
            <a:off x="721015" y="1191959"/>
            <a:ext cx="39221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solidFill>
                  <a:schemeClr val="accent4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هر ردیف را یک بلوک رزرو شده در نظر بگیرید.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E853D4-836D-4B54-863B-F15EBAF204D3}"/>
              </a:ext>
            </a:extLst>
          </p:cNvPr>
          <p:cNvGrpSpPr/>
          <p:nvPr/>
        </p:nvGrpSpPr>
        <p:grpSpPr>
          <a:xfrm>
            <a:off x="-2" y="1859138"/>
            <a:ext cx="12192000" cy="1196847"/>
            <a:chOff x="0" y="1990187"/>
            <a:chExt cx="12192000" cy="11968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77FDEC-92DE-47E5-8E6C-83E61FBC2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990187"/>
              <a:ext cx="12192000" cy="9588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A909E5-C35E-4C56-ABD2-71F8491C87DF}"/>
                </a:ext>
              </a:extLst>
            </p:cNvPr>
            <p:cNvSpPr txBox="1"/>
            <p:nvPr/>
          </p:nvSpPr>
          <p:spPr>
            <a:xfrm>
              <a:off x="0" y="2756147"/>
              <a:ext cx="12192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space-around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39B37B-9F3D-4ECC-BB70-16FFE3618BBC}"/>
              </a:ext>
            </a:extLst>
          </p:cNvPr>
          <p:cNvGrpSpPr/>
          <p:nvPr/>
        </p:nvGrpSpPr>
        <p:grpSpPr>
          <a:xfrm>
            <a:off x="-1" y="3493774"/>
            <a:ext cx="12192001" cy="1162589"/>
            <a:chOff x="-1" y="3397939"/>
            <a:chExt cx="12192001" cy="11625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1E4824-6360-48D8-8C5E-A1F34216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397939"/>
              <a:ext cx="12192000" cy="95299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E68F9-34CC-47C7-ACF6-9D4AE05C6A1A}"/>
                </a:ext>
              </a:extLst>
            </p:cNvPr>
            <p:cNvSpPr txBox="1"/>
            <p:nvPr/>
          </p:nvSpPr>
          <p:spPr>
            <a:xfrm>
              <a:off x="-1" y="4129641"/>
              <a:ext cx="12192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space-between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ECDC58-82E8-473C-9647-6E69E4AD9001}"/>
              </a:ext>
            </a:extLst>
          </p:cNvPr>
          <p:cNvGrpSpPr/>
          <p:nvPr/>
        </p:nvGrpSpPr>
        <p:grpSpPr>
          <a:xfrm>
            <a:off x="-3" y="5094151"/>
            <a:ext cx="12192001" cy="1186799"/>
            <a:chOff x="-2" y="4867837"/>
            <a:chExt cx="12192001" cy="11867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3A7F25-C631-4529-9CB1-0E49D5B87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4867837"/>
              <a:ext cx="12192000" cy="94615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C4EAD6-7B2F-4B8B-BDAB-52E51D799980}"/>
                </a:ext>
              </a:extLst>
            </p:cNvPr>
            <p:cNvSpPr txBox="1"/>
            <p:nvPr/>
          </p:nvSpPr>
          <p:spPr>
            <a:xfrm>
              <a:off x="-2" y="5623749"/>
              <a:ext cx="121920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space-evenly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0310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17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align-items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تنظیم تراز عمودی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استفاده می شود. این ویژگی امکان را می دهد که چطور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نسبت به محور عمودی تراز شوند.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flex-start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به ابتدای محور عمودی تراز می شوند. به عبارت دیگر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به سمت بالا حرکت می کنند.</a:t>
            </a:r>
            <a:endParaRPr lang="en-US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flex-end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به انتهای محور عمودی تراز می شوند. به عبارت دیگر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به سمت پایین حرکت می کنند.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center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در مرکز محور عمودی تراز می شوند. به عبارت دیگر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به صورت عمودی در وسط قرار میگیرند.</a:t>
            </a:r>
            <a:endParaRPr lang="en-US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4652738"/>
            <a:ext cx="105905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align-items: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flex-start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flex-end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center</a:t>
            </a:r>
            <a:endParaRPr lang="fa-IR" sz="4400" dirty="0">
              <a:solidFill>
                <a:srgbClr val="548A6A"/>
              </a:solidFill>
              <a:latin typeface="Yekan Bakh FaNum ExtraBold" panose="00000900000000000000" pitchFamily="50" charset="-78"/>
              <a:cs typeface="Yekan Bakh FaNum ExtraBold" panose="000009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91699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A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8C48E-CF6D-2B19-FF46-077274A37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201BACC-F0E5-3D0F-E300-CD49390EA252}"/>
              </a:ext>
            </a:extLst>
          </p:cNvPr>
          <p:cNvSpPr/>
          <p:nvPr/>
        </p:nvSpPr>
        <p:spPr>
          <a:xfrm flipH="1">
            <a:off x="8814583" y="2005046"/>
            <a:ext cx="45719" cy="2711506"/>
          </a:xfrm>
          <a:prstGeom prst="rect">
            <a:avLst/>
          </a:prstGeom>
          <a:solidFill>
            <a:srgbClr val="BADC9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D36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ACCFD1-7213-7D5F-3B16-1007BF658E79}"/>
              </a:ext>
            </a:extLst>
          </p:cNvPr>
          <p:cNvSpPr txBox="1"/>
          <p:nvPr/>
        </p:nvSpPr>
        <p:spPr>
          <a:xfrm>
            <a:off x="1879149" y="2116397"/>
            <a:ext cx="65791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fa-IR" sz="2800" dirty="0">
                <a:solidFill>
                  <a:schemeClr val="bg1">
                    <a:lumMod val="95000"/>
                  </a:schemeClr>
                </a:solidFill>
                <a:latin typeface="Kalameh(FaNum) Bold" panose="00000800000000000000" pitchFamily="2" charset="-78"/>
                <a:cs typeface="Kalameh(FaNum) Bold" panose="00000800000000000000" pitchFamily="2" charset="-78"/>
              </a:rPr>
              <a:t>آشنایی با رسپانسیو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Kalameh(FaNum) Bold" panose="00000800000000000000" pitchFamily="2" charset="-78"/>
              <a:cs typeface="Kalameh(FaNum) Bold" panose="00000800000000000000" pitchFamily="2" charset="-78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8F58F06-F529-DF51-5417-83459C6FB624}"/>
              </a:ext>
            </a:extLst>
          </p:cNvPr>
          <p:cNvSpPr/>
          <p:nvPr/>
        </p:nvSpPr>
        <p:spPr>
          <a:xfrm>
            <a:off x="9168057" y="2005046"/>
            <a:ext cx="615553" cy="615553"/>
          </a:xfrm>
          <a:prstGeom prst="ellipse">
            <a:avLst/>
          </a:prstGeom>
          <a:solidFill>
            <a:srgbClr val="A8D476"/>
          </a:solidFill>
          <a:ln>
            <a:solidFill>
              <a:srgbClr val="A8D4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CEA3AF9-ECC1-220D-DFFB-E547F6528DB5}"/>
              </a:ext>
            </a:extLst>
          </p:cNvPr>
          <p:cNvSpPr/>
          <p:nvPr/>
        </p:nvSpPr>
        <p:spPr>
          <a:xfrm>
            <a:off x="9168057" y="4062963"/>
            <a:ext cx="615553" cy="615553"/>
          </a:xfrm>
          <a:prstGeom prst="ellipse">
            <a:avLst/>
          </a:prstGeom>
          <a:solidFill>
            <a:srgbClr val="A8D476"/>
          </a:solidFill>
          <a:ln>
            <a:solidFill>
              <a:srgbClr val="A8D4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9C16D1-EA0F-33F4-BE6F-378EEF2C6B55}"/>
              </a:ext>
            </a:extLst>
          </p:cNvPr>
          <p:cNvSpPr/>
          <p:nvPr/>
        </p:nvSpPr>
        <p:spPr>
          <a:xfrm>
            <a:off x="9168057" y="3034004"/>
            <a:ext cx="615553" cy="615553"/>
          </a:xfrm>
          <a:prstGeom prst="ellipse">
            <a:avLst/>
          </a:prstGeom>
          <a:solidFill>
            <a:srgbClr val="A8D476"/>
          </a:solidFill>
          <a:ln>
            <a:solidFill>
              <a:srgbClr val="A8D4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C0794F-FFF1-32F6-27BE-6D807A52D3B6}"/>
              </a:ext>
            </a:extLst>
          </p:cNvPr>
          <p:cNvSpPr txBox="1"/>
          <p:nvPr/>
        </p:nvSpPr>
        <p:spPr>
          <a:xfrm>
            <a:off x="2576747" y="2366087"/>
            <a:ext cx="20369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Getting to know Responsive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6CEA5E-7F02-9F45-E8FF-9EBE317C8076}"/>
              </a:ext>
            </a:extLst>
          </p:cNvPr>
          <p:cNvCxnSpPr>
            <a:cxnSpLocks/>
          </p:cNvCxnSpPr>
          <p:nvPr/>
        </p:nvCxnSpPr>
        <p:spPr>
          <a:xfrm flipH="1">
            <a:off x="2661686" y="2327607"/>
            <a:ext cx="30970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39084B-D927-4413-7B88-42CF95ADCFD7}"/>
              </a:ext>
            </a:extLst>
          </p:cNvPr>
          <p:cNvCxnSpPr>
            <a:cxnSpLocks/>
          </p:cNvCxnSpPr>
          <p:nvPr/>
        </p:nvCxnSpPr>
        <p:spPr>
          <a:xfrm flipH="1">
            <a:off x="2678147" y="3360798"/>
            <a:ext cx="36642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75ED3C0-5870-D89B-271C-B296A3E3F07C}"/>
              </a:ext>
            </a:extLst>
          </p:cNvPr>
          <p:cNvSpPr txBox="1"/>
          <p:nvPr/>
        </p:nvSpPr>
        <p:spPr>
          <a:xfrm>
            <a:off x="2573513" y="3402401"/>
            <a:ext cx="2314523" cy="26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Getting to know Flex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727C56-AFCA-CB09-C9C1-1EA11E75E02D}"/>
              </a:ext>
            </a:extLst>
          </p:cNvPr>
          <p:cNvSpPr txBox="1"/>
          <p:nvPr/>
        </p:nvSpPr>
        <p:spPr>
          <a:xfrm>
            <a:off x="2573513" y="4426953"/>
            <a:ext cx="3380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Getting to know Grid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CA891E-E3C7-DBB0-594A-F2C33ED9BB2F}"/>
              </a:ext>
            </a:extLst>
          </p:cNvPr>
          <p:cNvSpPr txBox="1"/>
          <p:nvPr/>
        </p:nvSpPr>
        <p:spPr>
          <a:xfrm>
            <a:off x="5940738" y="3145355"/>
            <a:ext cx="25164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fa-IR" sz="2800" dirty="0">
                <a:solidFill>
                  <a:schemeClr val="bg1">
                    <a:lumMod val="95000"/>
                  </a:schemeClr>
                </a:solidFill>
                <a:latin typeface="Kalameh(FaNum) Bold" panose="00000800000000000000" pitchFamily="2" charset="-78"/>
                <a:cs typeface="Kalameh(FaNum) Bold" panose="00000800000000000000" pitchFamily="2" charset="-78"/>
              </a:rPr>
              <a:t>آشنایی با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Kalameh(FaNum) Bold" panose="00000800000000000000" pitchFamily="2" charset="-78"/>
                <a:cs typeface="Kalameh(FaNum) Bold" panose="00000800000000000000" pitchFamily="2" charset="-78"/>
              </a:rPr>
              <a:t>Flex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C31B4D-1C7A-686D-BD8B-D5A276B9D78D}"/>
              </a:ext>
            </a:extLst>
          </p:cNvPr>
          <p:cNvSpPr txBox="1"/>
          <p:nvPr/>
        </p:nvSpPr>
        <p:spPr>
          <a:xfrm>
            <a:off x="5149291" y="4174314"/>
            <a:ext cx="330793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fa-IR" sz="2800" dirty="0">
                <a:solidFill>
                  <a:schemeClr val="bg1">
                    <a:lumMod val="95000"/>
                  </a:schemeClr>
                </a:solidFill>
                <a:latin typeface="Kalameh(FaNum) Bold" panose="00000800000000000000" pitchFamily="2" charset="-78"/>
                <a:cs typeface="Kalameh(FaNum) Bold" panose="00000800000000000000" pitchFamily="2" charset="-78"/>
              </a:rPr>
              <a:t>آشنایی با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Kalameh(FaNum) Bold" panose="00000800000000000000" pitchFamily="2" charset="-78"/>
                <a:cs typeface="Kalameh(FaNum) Bold" panose="00000800000000000000" pitchFamily="2" charset="-78"/>
              </a:rPr>
              <a:t>Grid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0AB9D0-36D8-DE9E-1711-7E2223012E94}"/>
              </a:ext>
            </a:extLst>
          </p:cNvPr>
          <p:cNvCxnSpPr>
            <a:cxnSpLocks/>
          </p:cNvCxnSpPr>
          <p:nvPr/>
        </p:nvCxnSpPr>
        <p:spPr>
          <a:xfrm flipH="1">
            <a:off x="2678147" y="4389757"/>
            <a:ext cx="36642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35969A-B2F5-6EE9-A568-6C65FFAB6DEC}"/>
              </a:ext>
            </a:extLst>
          </p:cNvPr>
          <p:cNvSpPr txBox="1"/>
          <p:nvPr/>
        </p:nvSpPr>
        <p:spPr>
          <a:xfrm>
            <a:off x="3150432" y="435972"/>
            <a:ext cx="65780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a-IR" sz="3200" b="1" dirty="0">
                <a:solidFill>
                  <a:schemeClr val="bg1">
                    <a:lumMod val="50000"/>
                  </a:schemeClr>
                </a:solidFill>
                <a:latin typeface="Kalameh(FaNum) Bold" panose="00000800000000000000" pitchFamily="2" charset="-78"/>
                <a:cs typeface="Kalameh(FaNum) Bold" panose="00000800000000000000" pitchFamily="2" charset="-78"/>
              </a:rPr>
              <a:t>در مورد چی صحبت می‌کنیم؟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Kalameh(FaNum) Bold" panose="00000800000000000000" pitchFamily="2" charset="-78"/>
              <a:cs typeface="Kalameh(FaNum) Bold" panose="00000800000000000000" pitchFamily="2" charset="-7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B314F6-00BC-D771-5300-22364F076EF4}"/>
              </a:ext>
            </a:extLst>
          </p:cNvPr>
          <p:cNvSpPr txBox="1"/>
          <p:nvPr/>
        </p:nvSpPr>
        <p:spPr>
          <a:xfrm>
            <a:off x="5052693" y="928415"/>
            <a:ext cx="25364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What are we talking about?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F557D6-367E-1D27-38B4-20A4440B5DCD}"/>
              </a:ext>
            </a:extLst>
          </p:cNvPr>
          <p:cNvSpPr/>
          <p:nvPr/>
        </p:nvSpPr>
        <p:spPr>
          <a:xfrm>
            <a:off x="9168057" y="2065393"/>
            <a:ext cx="615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200" dirty="0">
                <a:solidFill>
                  <a:schemeClr val="bg1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1</a:t>
            </a:r>
            <a:endParaRPr lang="en-US" sz="3200" dirty="0">
              <a:solidFill>
                <a:schemeClr val="bg1"/>
              </a:solidFill>
              <a:latin typeface="Kalameh(FaNum) Black" panose="00000A00000000000000" pitchFamily="2" charset="-78"/>
              <a:cs typeface="Kalameh(FaNum) Black" panose="00000A00000000000000" pitchFamily="2" charset="-78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46E302-F97A-3D82-BBB0-129FD97E4E69}"/>
              </a:ext>
            </a:extLst>
          </p:cNvPr>
          <p:cNvSpPr/>
          <p:nvPr/>
        </p:nvSpPr>
        <p:spPr>
          <a:xfrm>
            <a:off x="9168057" y="3102818"/>
            <a:ext cx="615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200" dirty="0">
                <a:solidFill>
                  <a:schemeClr val="bg1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2</a:t>
            </a:r>
            <a:endParaRPr lang="en-US" sz="3200" dirty="0">
              <a:solidFill>
                <a:schemeClr val="bg1"/>
              </a:solidFill>
              <a:latin typeface="Kalameh(FaNum) Black" panose="00000A00000000000000" pitchFamily="2" charset="-78"/>
              <a:cs typeface="Kalameh(FaNum) Black" panose="00000A00000000000000" pitchFamily="2" charset="-78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E4DF35-17A7-AC1D-7B1B-187D39085275}"/>
              </a:ext>
            </a:extLst>
          </p:cNvPr>
          <p:cNvSpPr/>
          <p:nvPr/>
        </p:nvSpPr>
        <p:spPr>
          <a:xfrm>
            <a:off x="9168057" y="4131777"/>
            <a:ext cx="6155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200" dirty="0">
                <a:solidFill>
                  <a:schemeClr val="bg1"/>
                </a:solidFill>
                <a:latin typeface="Kalameh(FaNum) Black" panose="00000A00000000000000" pitchFamily="2" charset="-78"/>
                <a:cs typeface="Kalameh(FaNum) Black" panose="00000A00000000000000" pitchFamily="2" charset="-78"/>
              </a:rPr>
              <a:t>3</a:t>
            </a:r>
            <a:endParaRPr lang="en-US" sz="3200" dirty="0">
              <a:solidFill>
                <a:schemeClr val="bg1"/>
              </a:solidFill>
              <a:latin typeface="Kalameh(FaNum) Black" panose="00000A00000000000000" pitchFamily="2" charset="-78"/>
              <a:cs typeface="Kalameh(FaNum) Black" panose="00000A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645916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18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1FC01-7110-4047-BE8F-EB5108F9E514}"/>
              </a:ext>
            </a:extLst>
          </p:cNvPr>
          <p:cNvSpPr txBox="1"/>
          <p:nvPr/>
        </p:nvSpPr>
        <p:spPr>
          <a:xfrm>
            <a:off x="10042731" y="1357667"/>
            <a:ext cx="1554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در </a:t>
            </a: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35DA2E-101C-48C0-BFC3-0B70F8A0FD54}"/>
              </a:ext>
            </a:extLst>
          </p:cNvPr>
          <p:cNvGrpSpPr/>
          <p:nvPr/>
        </p:nvGrpSpPr>
        <p:grpSpPr>
          <a:xfrm>
            <a:off x="6270433" y="1864771"/>
            <a:ext cx="5326622" cy="2173642"/>
            <a:chOff x="6270433" y="1952320"/>
            <a:chExt cx="5326622" cy="21736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D484A3-1DA6-4863-895D-6BB3CBF0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433" y="1952320"/>
              <a:ext cx="5326622" cy="188037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AA5B5F-53B5-45B5-A261-5C9521097ACF}"/>
                </a:ext>
              </a:extLst>
            </p:cNvPr>
            <p:cNvSpPr txBox="1"/>
            <p:nvPr/>
          </p:nvSpPr>
          <p:spPr>
            <a:xfrm>
              <a:off x="6270433" y="3695075"/>
              <a:ext cx="53266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flex-start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421A8D-C470-44BD-870E-FB9A6BFA4CDD}"/>
              </a:ext>
            </a:extLst>
          </p:cNvPr>
          <p:cNvGrpSpPr/>
          <p:nvPr/>
        </p:nvGrpSpPr>
        <p:grpSpPr>
          <a:xfrm>
            <a:off x="594945" y="1701006"/>
            <a:ext cx="5326623" cy="2207365"/>
            <a:chOff x="594945" y="1788555"/>
            <a:chExt cx="5326623" cy="22073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06490E-C9CA-4EE1-BDAF-BE2FDC924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946" y="1788555"/>
              <a:ext cx="5326622" cy="185624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1D9523-734B-40E5-B35B-5B3D92A26031}"/>
                </a:ext>
              </a:extLst>
            </p:cNvPr>
            <p:cNvSpPr txBox="1"/>
            <p:nvPr/>
          </p:nvSpPr>
          <p:spPr>
            <a:xfrm>
              <a:off x="594945" y="3565033"/>
              <a:ext cx="53266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flex-end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10B1-2A35-45B9-A9F8-7898DEF82E60}"/>
              </a:ext>
            </a:extLst>
          </p:cNvPr>
          <p:cNvGrpSpPr/>
          <p:nvPr/>
        </p:nvGrpSpPr>
        <p:grpSpPr>
          <a:xfrm>
            <a:off x="3432689" y="4288183"/>
            <a:ext cx="5326622" cy="2154994"/>
            <a:chOff x="3082028" y="4366466"/>
            <a:chExt cx="5326622" cy="21549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217B56-25D4-4637-9648-2C789FF8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82029" y="4366466"/>
              <a:ext cx="5326621" cy="18383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978356-BD76-474E-9E10-FCA762D92E5C}"/>
                </a:ext>
              </a:extLst>
            </p:cNvPr>
            <p:cNvSpPr txBox="1"/>
            <p:nvPr/>
          </p:nvSpPr>
          <p:spPr>
            <a:xfrm>
              <a:off x="3082028" y="6090573"/>
              <a:ext cx="53266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center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75826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19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align-content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تنظیم نحوه توزیع ردیف ها در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استفاده می شود.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flex-start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خطوط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بالا چسبیده می شوند.</a:t>
            </a:r>
            <a:endParaRPr lang="en-US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flex-end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خطوط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پایین چسبیده می شوند.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center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خطوط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در وسط قرار میگیرد. فاصله بین خطوط به طور مساوی تقسیم توزیع می شود.</a:t>
            </a:r>
            <a:endParaRPr lang="en-US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721015" y="4742437"/>
            <a:ext cx="10015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align-content: 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flex-start 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flex-end 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center</a:t>
            </a:r>
            <a:endParaRPr lang="fa-IR" sz="4000" dirty="0">
              <a:solidFill>
                <a:srgbClr val="548A6A"/>
              </a:solidFill>
              <a:latin typeface="Yekan Bakh FaNum ExtraBold" panose="00000900000000000000" pitchFamily="50" charset="-78"/>
              <a:cs typeface="Yekan Bakh FaNum ExtraBold" panose="000009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001179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20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1FC01-7110-4047-BE8F-EB5108F9E514}"/>
              </a:ext>
            </a:extLst>
          </p:cNvPr>
          <p:cNvSpPr txBox="1"/>
          <p:nvPr/>
        </p:nvSpPr>
        <p:spPr>
          <a:xfrm>
            <a:off x="9805481" y="1357667"/>
            <a:ext cx="1791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در </a:t>
            </a: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item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35DA2E-101C-48C0-BFC3-0B70F8A0FD54}"/>
              </a:ext>
            </a:extLst>
          </p:cNvPr>
          <p:cNvGrpSpPr/>
          <p:nvPr/>
        </p:nvGrpSpPr>
        <p:grpSpPr>
          <a:xfrm>
            <a:off x="6270433" y="1864771"/>
            <a:ext cx="5326622" cy="2173642"/>
            <a:chOff x="6270433" y="1952320"/>
            <a:chExt cx="5326622" cy="21736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D484A3-1DA6-4863-895D-6BB3CBF0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433" y="1952320"/>
              <a:ext cx="5326622" cy="188037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AA5B5F-53B5-45B5-A261-5C9521097ACF}"/>
                </a:ext>
              </a:extLst>
            </p:cNvPr>
            <p:cNvSpPr txBox="1"/>
            <p:nvPr/>
          </p:nvSpPr>
          <p:spPr>
            <a:xfrm>
              <a:off x="6270433" y="3695075"/>
              <a:ext cx="532662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flex-start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9D65E2-E276-4A5B-961E-DF912277D0E5}"/>
              </a:ext>
            </a:extLst>
          </p:cNvPr>
          <p:cNvGrpSpPr/>
          <p:nvPr/>
        </p:nvGrpSpPr>
        <p:grpSpPr>
          <a:xfrm>
            <a:off x="594945" y="1788679"/>
            <a:ext cx="5244893" cy="2249733"/>
            <a:chOff x="594945" y="1788679"/>
            <a:chExt cx="5244893" cy="2249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92B6E2-1826-4C9D-836C-4C24A1F3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945" y="1788679"/>
              <a:ext cx="5244893" cy="181884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97CBDD-9325-40F3-AAF1-08D218604887}"/>
                </a:ext>
              </a:extLst>
            </p:cNvPr>
            <p:cNvSpPr txBox="1"/>
            <p:nvPr/>
          </p:nvSpPr>
          <p:spPr>
            <a:xfrm>
              <a:off x="594946" y="3607525"/>
              <a:ext cx="524489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flex-end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413098A-6812-4D1B-806C-6958B66871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512" y="4345392"/>
            <a:ext cx="5224975" cy="17989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C8BEDC-1541-4170-8277-4871667648C8}"/>
              </a:ext>
            </a:extLst>
          </p:cNvPr>
          <p:cNvSpPr txBox="1"/>
          <p:nvPr/>
        </p:nvSpPr>
        <p:spPr>
          <a:xfrm>
            <a:off x="3483512" y="6070298"/>
            <a:ext cx="52249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buClr>
                <a:srgbClr val="EA5900"/>
              </a:buClr>
            </a:pP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center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80498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21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order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می توان ترتیب نمایش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های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را مشخص کرد. با استفاده از این ویژگی، می توانید ترتیب نمایش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را تغییر دهید بدون این که ترتیب در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HTML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تغییر کند.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مقدار پیش فرض هر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0 می باشد. با قرار دادن اعداد مثبت باعث می شود که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در موقعیت بعدی قرار گیرد.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721015" y="4533963"/>
            <a:ext cx="10015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order: 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0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| 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 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2 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…</a:t>
            </a:r>
            <a:endParaRPr lang="fa-IR" sz="4000" dirty="0">
              <a:solidFill>
                <a:srgbClr val="548A6A"/>
              </a:solidFill>
              <a:latin typeface="Yekan Bakh FaNum ExtraBold" panose="00000900000000000000" pitchFamily="50" charset="-78"/>
              <a:cs typeface="Yekan Bakh FaNum ExtraBold" panose="000009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443485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22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1FC01-7110-4047-BE8F-EB5108F9E514}"/>
              </a:ext>
            </a:extLst>
          </p:cNvPr>
          <p:cNvSpPr txBox="1"/>
          <p:nvPr/>
        </p:nvSpPr>
        <p:spPr>
          <a:xfrm>
            <a:off x="9805481" y="1357667"/>
            <a:ext cx="1791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در </a:t>
            </a: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item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2B21C5-1B69-4CBF-A145-91D41D750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39" y="2795146"/>
            <a:ext cx="10681116" cy="1267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D8E9D1-BE4F-4F01-8B48-1DCE90A94D3F}"/>
              </a:ext>
            </a:extLst>
          </p:cNvPr>
          <p:cNvSpPr txBox="1"/>
          <p:nvPr/>
        </p:nvSpPr>
        <p:spPr>
          <a:xfrm>
            <a:off x="9737387" y="3928987"/>
            <a:ext cx="1752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buClr>
                <a:srgbClr val="EA5900"/>
              </a:buClr>
            </a:pP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order: 0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9662DB-8EF6-4FE5-A5E6-F840F4BB63D0}"/>
              </a:ext>
            </a:extLst>
          </p:cNvPr>
          <p:cNvSpPr txBox="1"/>
          <p:nvPr/>
        </p:nvSpPr>
        <p:spPr>
          <a:xfrm>
            <a:off x="7985138" y="3928986"/>
            <a:ext cx="1752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buClr>
                <a:srgbClr val="EA5900"/>
              </a:buClr>
            </a:pP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order: 1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B4E6BF-3055-4900-A676-26A41E477D60}"/>
              </a:ext>
            </a:extLst>
          </p:cNvPr>
          <p:cNvSpPr txBox="1"/>
          <p:nvPr/>
        </p:nvSpPr>
        <p:spPr>
          <a:xfrm>
            <a:off x="6232890" y="3928985"/>
            <a:ext cx="1752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buClr>
                <a:srgbClr val="EA5900"/>
              </a:buClr>
            </a:pP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order: 2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A3CD2-E0FC-4B99-B14B-4238809F78EC}"/>
              </a:ext>
            </a:extLst>
          </p:cNvPr>
          <p:cNvSpPr txBox="1"/>
          <p:nvPr/>
        </p:nvSpPr>
        <p:spPr>
          <a:xfrm>
            <a:off x="4480642" y="3928984"/>
            <a:ext cx="1752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buClr>
                <a:srgbClr val="EA5900"/>
              </a:buClr>
            </a:pP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order: 3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75C98-E924-4B7E-A8C8-BE8DF4352AA9}"/>
              </a:ext>
            </a:extLst>
          </p:cNvPr>
          <p:cNvSpPr txBox="1"/>
          <p:nvPr/>
        </p:nvSpPr>
        <p:spPr>
          <a:xfrm>
            <a:off x="2728394" y="3928983"/>
            <a:ext cx="1752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buClr>
                <a:srgbClr val="EA5900"/>
              </a:buClr>
            </a:pP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order: 4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66E17-E6B1-45A5-827B-F256CB68B409}"/>
              </a:ext>
            </a:extLst>
          </p:cNvPr>
          <p:cNvSpPr txBox="1"/>
          <p:nvPr/>
        </p:nvSpPr>
        <p:spPr>
          <a:xfrm>
            <a:off x="976146" y="3928982"/>
            <a:ext cx="1752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  <a:buClr>
                <a:srgbClr val="EA5900"/>
              </a:buClr>
            </a:pP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order: 5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6570124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23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ویژگی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flex-grow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میزان گسترش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را نسبت به فضای اضافی موجود مشخص می کند. اگر فضای خالی در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وجود داشته باشد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هایی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که مقدار بالاتری دارند، فضای بیشتری را نسبت به بقیه پر می کنند.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ویژگی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flex-shrink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تعیین می کند که یک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می تواند در صورت کمبود فضا موجود، کوچک شود. اگر فضای موجود کافی نباشد،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هایی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که مقدار بالاتری دارند بیشتر کوچک می شوند.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ویژگی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flex-basis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اندازه اولیه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را مشخص می کند. به عبارت دیگر اندازه پایه ای که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 از آن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شروه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گسترش یا کاهش می کنند.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endParaRPr lang="fa-IR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721015" y="4230210"/>
            <a:ext cx="100153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flex-grow: 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0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| 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 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2 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…</a:t>
            </a:r>
          </a:p>
          <a:p>
            <a:pPr>
              <a:buClr>
                <a:srgbClr val="EA5900"/>
              </a:buClr>
            </a:pP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flex-shrink: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0 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1 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2 </a:t>
            </a: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|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…</a:t>
            </a:r>
          </a:p>
          <a:p>
            <a:pPr>
              <a:buClr>
                <a:srgbClr val="EA5900"/>
              </a:buClr>
            </a:pP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flex-basis: 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3001938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24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1FC01-7110-4047-BE8F-EB5108F9E514}"/>
              </a:ext>
            </a:extLst>
          </p:cNvPr>
          <p:cNvSpPr txBox="1"/>
          <p:nvPr/>
        </p:nvSpPr>
        <p:spPr>
          <a:xfrm>
            <a:off x="9805481" y="1357667"/>
            <a:ext cx="1791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Clr>
                <a:srgbClr val="EA5900"/>
              </a:buClr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در </a:t>
            </a:r>
            <a:r>
              <a:rPr lang="en-US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item</a:t>
            </a:r>
            <a:endParaRPr lang="fa-IR" sz="16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9F78C6-68E4-4CBA-AF4A-1DC055E90282}"/>
              </a:ext>
            </a:extLst>
          </p:cNvPr>
          <p:cNvGrpSpPr/>
          <p:nvPr/>
        </p:nvGrpSpPr>
        <p:grpSpPr>
          <a:xfrm>
            <a:off x="0" y="2259050"/>
            <a:ext cx="12192000" cy="929680"/>
            <a:chOff x="0" y="3133725"/>
            <a:chExt cx="12192000" cy="9296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D8E9D1-BE4F-4F01-8B48-1DCE90A94D3F}"/>
                </a:ext>
              </a:extLst>
            </p:cNvPr>
            <p:cNvSpPr txBox="1"/>
            <p:nvPr/>
          </p:nvSpPr>
          <p:spPr>
            <a:xfrm>
              <a:off x="10224612" y="3632518"/>
              <a:ext cx="17522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flex-grow: 1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A01C90-F3B7-479D-9914-3248BD695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133725"/>
              <a:ext cx="12192000" cy="5905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A5AA84-E66A-4CF5-92DB-804AC7ADDDF1}"/>
                </a:ext>
              </a:extLst>
            </p:cNvPr>
            <p:cNvSpPr txBox="1"/>
            <p:nvPr/>
          </p:nvSpPr>
          <p:spPr>
            <a:xfrm>
              <a:off x="6864169" y="3629617"/>
              <a:ext cx="17522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flex-grow: 2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3438FE-86DF-4BD7-9930-04E45688F81D}"/>
                </a:ext>
              </a:extLst>
            </p:cNvPr>
            <p:cNvSpPr txBox="1"/>
            <p:nvPr/>
          </p:nvSpPr>
          <p:spPr>
            <a:xfrm>
              <a:off x="2238703" y="3629616"/>
              <a:ext cx="17522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flex-grow: 3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1A4D1-064B-4D70-ABC8-9E83FC041B34}"/>
              </a:ext>
            </a:extLst>
          </p:cNvPr>
          <p:cNvGrpSpPr/>
          <p:nvPr/>
        </p:nvGrpSpPr>
        <p:grpSpPr>
          <a:xfrm>
            <a:off x="0" y="3573211"/>
            <a:ext cx="12192000" cy="980577"/>
            <a:chOff x="0" y="3573211"/>
            <a:chExt cx="12192000" cy="9805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4C7206-D68B-484B-BE9D-6C0F3136F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573211"/>
              <a:ext cx="12192000" cy="615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E51495-26BE-4620-87E4-3B9993C0F7AC}"/>
                </a:ext>
              </a:extLst>
            </p:cNvPr>
            <p:cNvSpPr txBox="1"/>
            <p:nvPr/>
          </p:nvSpPr>
          <p:spPr>
            <a:xfrm>
              <a:off x="1963086" y="4122901"/>
              <a:ext cx="17522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flex-shrink: 3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49C4DC-2F56-4808-A198-C15BEA288F70}"/>
                </a:ext>
              </a:extLst>
            </p:cNvPr>
            <p:cNvSpPr txBox="1"/>
            <p:nvPr/>
          </p:nvSpPr>
          <p:spPr>
            <a:xfrm>
              <a:off x="5678420" y="4089361"/>
              <a:ext cx="17522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flex-shrink: 2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0FA853-5E70-4C66-AA3E-FFE0A109E648}"/>
              </a:ext>
            </a:extLst>
          </p:cNvPr>
          <p:cNvGrpSpPr/>
          <p:nvPr/>
        </p:nvGrpSpPr>
        <p:grpSpPr>
          <a:xfrm>
            <a:off x="2362031" y="5036398"/>
            <a:ext cx="7467937" cy="1063210"/>
            <a:chOff x="2552393" y="4914599"/>
            <a:chExt cx="7467937" cy="106321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80055F3-11D5-47BE-8C79-16246D23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2393" y="4914599"/>
              <a:ext cx="7087214" cy="73158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C07A27-2F95-4052-8297-5F92AB71EF57}"/>
                </a:ext>
              </a:extLst>
            </p:cNvPr>
            <p:cNvSpPr txBox="1"/>
            <p:nvPr/>
          </p:nvSpPr>
          <p:spPr>
            <a:xfrm>
              <a:off x="8195481" y="5546922"/>
              <a:ext cx="182484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flex-basis: 100px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5078FC-24ED-402B-8259-0FE2D5413E1C}"/>
                </a:ext>
              </a:extLst>
            </p:cNvPr>
            <p:cNvSpPr txBox="1"/>
            <p:nvPr/>
          </p:nvSpPr>
          <p:spPr>
            <a:xfrm>
              <a:off x="6308419" y="5546921"/>
              <a:ext cx="182484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flex-basis: 200px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384CD5-D070-450D-9991-9B58E21B7BB2}"/>
                </a:ext>
              </a:extLst>
            </p:cNvPr>
            <p:cNvSpPr txBox="1"/>
            <p:nvPr/>
          </p:nvSpPr>
          <p:spPr>
            <a:xfrm>
              <a:off x="3525883" y="5546920"/>
              <a:ext cx="182484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50000"/>
                </a:lnSpc>
                <a:buClr>
                  <a:srgbClr val="EA5900"/>
                </a:buClr>
              </a:pPr>
              <a:r>
                <a:rPr lang="en-US" sz="1600" b="1" dirty="0">
                  <a:latin typeface="Yekan Bakh FaNum" panose="00000500000000000000" pitchFamily="50" charset="-78"/>
                  <a:cs typeface="Yekan Bakh FaNum" panose="00000500000000000000" pitchFamily="50" charset="-78"/>
                </a:rPr>
                <a:t>flex-basis: 300px</a:t>
              </a:r>
              <a:endPara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5810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52170" y="439270"/>
            <a:ext cx="2744885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25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ویژگی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شورتکات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تعیین همزمان 3 ویژگی به ترتیب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flex-grow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و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flex-shrink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و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flex-basis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می باشد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endParaRPr lang="fa-IR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721015" y="3993859"/>
            <a:ext cx="10015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flex: 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[flex-grow] [flex-shrink] [flex-basis]</a:t>
            </a:r>
          </a:p>
          <a:p>
            <a:pPr>
              <a:buClr>
                <a:srgbClr val="EA5900"/>
              </a:buClr>
            </a:pPr>
            <a:r>
              <a:rPr lang="en-US" sz="40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flex: </a:t>
            </a:r>
            <a:r>
              <a:rPr lang="en-US" sz="40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0 0 100px</a:t>
            </a:r>
          </a:p>
        </p:txBody>
      </p:sp>
    </p:spTree>
    <p:extLst>
      <p:ext uri="{BB962C8B-B14F-4D97-AF65-F5344CB8AC3E}">
        <p14:creationId xmlns:p14="http://schemas.microsoft.com/office/powerpoint/2010/main" val="34651597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4ED4A-FF5B-B5C7-9487-8C5C332CB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985892-9255-D720-7609-D6126EC6816A}"/>
              </a:ext>
            </a:extLst>
          </p:cNvPr>
          <p:cNvSpPr txBox="1"/>
          <p:nvPr/>
        </p:nvSpPr>
        <p:spPr>
          <a:xfrm>
            <a:off x="993913" y="4660045"/>
            <a:ext cx="72158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fa-IR" sz="4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Kalameh(FaNum) Black" panose="00000A00000000000000" pitchFamily="2" charset="-78"/>
              </a:rPr>
              <a:t>آشنایی با </a:t>
            </a:r>
            <a:r>
              <a:rPr lang="en-US" sz="4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Kalameh(FaNum) Black" panose="00000A00000000000000" pitchFamily="2" charset="-78"/>
              </a:rPr>
              <a:t>Grid</a:t>
            </a:r>
            <a:endParaRPr lang="en-US" sz="4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AD005-1CE1-8A4C-D773-98E38FD59B77}"/>
              </a:ext>
            </a:extLst>
          </p:cNvPr>
          <p:cNvSpPr txBox="1"/>
          <p:nvPr/>
        </p:nvSpPr>
        <p:spPr>
          <a:xfrm>
            <a:off x="993913" y="5429486"/>
            <a:ext cx="626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Getting to know</a:t>
            </a:r>
            <a:r>
              <a:rPr lang="en-US" dirty="0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Grid</a:t>
            </a:r>
            <a:endParaRPr lang="en-US" sz="1800" dirty="0">
              <a:solidFill>
                <a:schemeClr val="bg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2D3526-ED87-A7ED-5D11-A3AEE8C5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  <a:noFill/>
        </p:spPr>
      </p:pic>
      <p:sp>
        <p:nvSpPr>
          <p:cNvPr id="9" name="Rectangle 8">
            <a:hlinkClick r:id="" action="ppaction://noaction"/>
            <a:extLst>
              <a:ext uri="{FF2B5EF4-FFF2-40B4-BE49-F238E27FC236}">
                <a16:creationId xmlns:a16="http://schemas.microsoft.com/office/drawing/2014/main" id="{90AF7422-EF23-D0D3-F7F9-B8BEF096823F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solidFill>
                  <a:schemeClr val="bg1"/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26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48061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9299643" y="439270"/>
            <a:ext cx="2297412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27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یکی از دستورات مهم برای ایجاد طرح های شبکه ای و پیچیده به حساب می آید. با این دستور می توانید طراحی های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منعطفی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را بدون نیاز به دستورات اضافی طراحی کنید.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درک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نسبت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چالشی تر و پیچیده تر است.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با این دستور می توانید کنترل دقیقی بر چیدمان و تراز کردن عناصر داشته باشید.</a:t>
            </a:r>
            <a:endParaRPr lang="en-US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امکان استفاده از دستورات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align-content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و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justify-content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در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وجود دارد.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4419272"/>
            <a:ext cx="1039381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5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display: </a:t>
            </a:r>
            <a:r>
              <a:rPr lang="en-US" sz="5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</a:t>
            </a:r>
            <a:endParaRPr lang="fa-IR" sz="5800" dirty="0">
              <a:solidFill>
                <a:srgbClr val="548A6A"/>
              </a:solidFill>
              <a:latin typeface="Yekan Bakh FaNum ExtraBold" panose="00000900000000000000" pitchFamily="50" charset="-78"/>
              <a:cs typeface="Yekan Bakh FaNum ExtraBold" panose="000009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03953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57F795-1253-BE1D-C784-F0C38568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05C35-254E-E907-96AD-465973875155}"/>
              </a:ext>
            </a:extLst>
          </p:cNvPr>
          <p:cNvSpPr txBox="1"/>
          <p:nvPr/>
        </p:nvSpPr>
        <p:spPr>
          <a:xfrm>
            <a:off x="993913" y="4660045"/>
            <a:ext cx="72158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4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Kalameh(FaNum) Black" panose="00000A00000000000000" pitchFamily="2" charset="-78"/>
              </a:rPr>
              <a:t>آشنایی با رسپانسیو</a:t>
            </a:r>
            <a:endParaRPr lang="en-US" sz="4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964E4-96D5-E175-F01D-3137766C08EF}"/>
              </a:ext>
            </a:extLst>
          </p:cNvPr>
          <p:cNvSpPr txBox="1"/>
          <p:nvPr/>
        </p:nvSpPr>
        <p:spPr>
          <a:xfrm>
            <a:off x="993913" y="5429486"/>
            <a:ext cx="626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Getting to know Responsive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6B7D8-028A-680E-A0A6-55A9FF81E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  <a:noFill/>
        </p:spPr>
      </p:pic>
      <p:sp>
        <p:nvSpPr>
          <p:cNvPr id="9" name="Rectangle 8">
            <a:hlinkClick r:id="" action="ppaction://noaction"/>
            <a:extLst>
              <a:ext uri="{FF2B5EF4-FFF2-40B4-BE49-F238E27FC236}">
                <a16:creationId xmlns:a16="http://schemas.microsoft.com/office/drawing/2014/main" id="{71A37779-0418-F305-359F-1B72A22FB06F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solidFill>
                  <a:schemeClr val="bg1"/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01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177263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9299643" y="439270"/>
            <a:ext cx="2297412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28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988938D-9F10-4432-8A4F-0CBDCC29C8F2}"/>
              </a:ext>
            </a:extLst>
          </p:cNvPr>
          <p:cNvCxnSpPr>
            <a:cxnSpLocks/>
          </p:cNvCxnSpPr>
          <p:nvPr/>
        </p:nvCxnSpPr>
        <p:spPr>
          <a:xfrm>
            <a:off x="1203237" y="2834640"/>
            <a:ext cx="2376542" cy="842415"/>
          </a:xfrm>
          <a:prstGeom prst="curvedConnector3">
            <a:avLst/>
          </a:prstGeom>
          <a:ln w="38100">
            <a:solidFill>
              <a:srgbClr val="A8D4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CC4187-46C3-415A-B441-5E7FCA33F399}"/>
              </a:ext>
            </a:extLst>
          </p:cNvPr>
          <p:cNvSpPr txBox="1"/>
          <p:nvPr/>
        </p:nvSpPr>
        <p:spPr>
          <a:xfrm>
            <a:off x="7227652" y="4271510"/>
            <a:ext cx="479700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&lt;div class=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row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&gt;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 &lt;div class=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item item-1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&gt;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1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&lt;/div&gt;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 &lt;div class=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item item-2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&gt;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2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&lt;/div&gt;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 &lt;div class=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item item-3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"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&gt;</a:t>
            </a:r>
            <a:r>
              <a:rPr lang="fa-IR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3</a:t>
            </a: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&lt;/div&gt;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&lt;div&gt;</a:t>
            </a:r>
            <a:endParaRPr lang="fa-IR" sz="20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6AB5D-F0AE-4B87-9B23-E9A3812726DA}"/>
              </a:ext>
            </a:extLst>
          </p:cNvPr>
          <p:cNvSpPr txBox="1"/>
          <p:nvPr/>
        </p:nvSpPr>
        <p:spPr>
          <a:xfrm>
            <a:off x="3579779" y="3255847"/>
            <a:ext cx="18472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.row{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   display: grid;</a:t>
            </a:r>
          </a:p>
          <a:p>
            <a:pPr>
              <a:buClr>
                <a:srgbClr val="EA5900"/>
              </a:buClr>
            </a:pPr>
            <a:r>
              <a:rPr lang="en-US" sz="20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}</a:t>
            </a:r>
            <a:endParaRPr lang="fa-IR" sz="20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0D78B6-CA56-4AB5-A257-7061A8114C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" t="3783" r="520" b="3798"/>
          <a:stretch/>
        </p:blipFill>
        <p:spPr>
          <a:xfrm>
            <a:off x="593386" y="1631217"/>
            <a:ext cx="11003668" cy="12014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FE59DD-CB5E-4220-B2AF-3D6942A237D7}"/>
              </a:ext>
            </a:extLst>
          </p:cNvPr>
          <p:cNvSpPr/>
          <p:nvPr/>
        </p:nvSpPr>
        <p:spPr>
          <a:xfrm>
            <a:off x="593387" y="1633171"/>
            <a:ext cx="11003668" cy="1201469"/>
          </a:xfrm>
          <a:prstGeom prst="rect">
            <a:avLst/>
          </a:prstGeom>
          <a:noFill/>
          <a:ln w="38100">
            <a:solidFill>
              <a:srgbClr val="548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3452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61898" y="439270"/>
            <a:ext cx="2735157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29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دو دستور زیر برای تنظیم ساختار شبکه استفاده می شوند.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grid-template-row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تنظیم ارتفاع ردیف های شبکه استفاده می شود. با استفاده از این دستور می توان تعداد و ارتفاع ردیف های مختلف را مشخص کنید.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grid-template-column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تنظیم عرض ستون های شبکه استفاده می شود. با استفاده از این دستور می توانید تعداد و عرض ردیف های مختلف را مشخص کنید.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4419272"/>
            <a:ext cx="105905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grid-template-row: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 </a:t>
            </a:r>
            <a:r>
              <a:rPr lang="en-US" sz="44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44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grid-template-column: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200px 50px 30px;</a:t>
            </a:r>
          </a:p>
        </p:txBody>
      </p:sp>
    </p:spTree>
    <p:extLst>
      <p:ext uri="{BB962C8B-B14F-4D97-AF65-F5344CB8AC3E}">
        <p14:creationId xmlns:p14="http://schemas.microsoft.com/office/powerpoint/2010/main" val="235168303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929991" y="439270"/>
            <a:ext cx="2667064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30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1C89E-77F4-4247-B960-F77A293F87E5}"/>
              </a:ext>
            </a:extLst>
          </p:cNvPr>
          <p:cNvSpPr txBox="1"/>
          <p:nvPr/>
        </p:nvSpPr>
        <p:spPr>
          <a:xfrm>
            <a:off x="717413" y="2951945"/>
            <a:ext cx="71292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grid-template-row: </a:t>
            </a:r>
          </a:p>
          <a:p>
            <a:pPr>
              <a:buClr>
                <a:srgbClr val="EA5900"/>
              </a:buClr>
            </a:pP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  <a:p>
            <a:pPr>
              <a:buClr>
                <a:srgbClr val="EA5900"/>
              </a:buClr>
            </a:pP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grid-template-column:</a:t>
            </a:r>
          </a:p>
          <a:p>
            <a:pPr>
              <a:buClr>
                <a:srgbClr val="EA5900"/>
              </a:buClr>
            </a:pP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E6DBDF-BCDF-469B-AE18-61FBFC64C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317" y="1858698"/>
            <a:ext cx="4126738" cy="40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8564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61898" y="439270"/>
            <a:ext cx="2735157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31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دستورات زیر برای تنظیم موقعیت و اندازه یک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المان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استفاده می شود.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grid-row-start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مشخص می کند که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المان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باید از خط ردیف شروع شود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grid-row-end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مشخص می کند که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المان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باید تا کدام خط ردیف ادامه داشته باشد.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grid-column-start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مشخص می کند که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المان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باید از کدام خط ستون شروع شود.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grid-column-end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مشخص می کند که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المان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باید تا کدام خط ستون ادامه داشته باشد.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3576692"/>
            <a:ext cx="1059054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grid-row-start: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1;</a:t>
            </a:r>
          </a:p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grid-row-end: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3;</a:t>
            </a:r>
          </a:p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grid-column-start: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1;</a:t>
            </a:r>
          </a:p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grid-column-end: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3;</a:t>
            </a:r>
          </a:p>
        </p:txBody>
      </p:sp>
    </p:spTree>
    <p:extLst>
      <p:ext uri="{BB962C8B-B14F-4D97-AF65-F5344CB8AC3E}">
        <p14:creationId xmlns:p14="http://schemas.microsoft.com/office/powerpoint/2010/main" val="195995745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929991" y="439270"/>
            <a:ext cx="2667064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32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1C89E-77F4-4247-B960-F77A293F87E5}"/>
              </a:ext>
            </a:extLst>
          </p:cNvPr>
          <p:cNvSpPr txBox="1"/>
          <p:nvPr/>
        </p:nvSpPr>
        <p:spPr>
          <a:xfrm>
            <a:off x="1018970" y="2806640"/>
            <a:ext cx="37183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grid-row-start: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  <a:p>
            <a:pPr>
              <a:buClr>
                <a:srgbClr val="EA5900"/>
              </a:buClr>
            </a:pP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grid-row-end: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3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  <a:p>
            <a:pPr>
              <a:buClr>
                <a:srgbClr val="EA5900"/>
              </a:buClr>
            </a:pP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grid-column-start: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  <a:p>
            <a:pPr>
              <a:buClr>
                <a:srgbClr val="EA5900"/>
              </a:buClr>
            </a:pP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grid-column-end: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5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FBFBE-5694-4BA4-BDF3-9D7995FC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115" y="1573111"/>
            <a:ext cx="4282940" cy="4282940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0109AA4-FBA5-4ED8-BFCA-19F398DFCB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37370" y="1994169"/>
            <a:ext cx="6517534" cy="1720411"/>
          </a:xfrm>
          <a:prstGeom prst="curvedConnector3">
            <a:avLst/>
          </a:prstGeom>
          <a:ln w="38100">
            <a:solidFill>
              <a:srgbClr val="A8D4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68520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61898" y="439270"/>
            <a:ext cx="2735157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33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دستورات زیر برای تعیین موقعیت و اندازه گیری های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های داخلی استفاده می شود.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grid-row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تعیین موقعیت و اندازه ‌گیری یک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در راستای ردیف ‌های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گرید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استفاده می ‌شود.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grid-column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تعیین موقعیت و اندازه ‌گیری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‌ ها در راستای ستون‌ ها استفاده می ‌شود.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3576692"/>
            <a:ext cx="105905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grid-row: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&lt;start&gt;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/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&lt;end&gt;</a:t>
            </a:r>
          </a:p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grid-column: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&lt;start&gt;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/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&lt;end&gt;</a:t>
            </a:r>
          </a:p>
        </p:txBody>
      </p:sp>
    </p:spTree>
    <p:extLst>
      <p:ext uri="{BB962C8B-B14F-4D97-AF65-F5344CB8AC3E}">
        <p14:creationId xmlns:p14="http://schemas.microsoft.com/office/powerpoint/2010/main" val="281924542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929991" y="439270"/>
            <a:ext cx="2667064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34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1C89E-77F4-4247-B960-F77A293F87E5}"/>
              </a:ext>
            </a:extLst>
          </p:cNvPr>
          <p:cNvSpPr txBox="1"/>
          <p:nvPr/>
        </p:nvSpPr>
        <p:spPr>
          <a:xfrm>
            <a:off x="1018971" y="3237527"/>
            <a:ext cx="37183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grid-row: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1/3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  <a:p>
            <a:pPr>
              <a:buClr>
                <a:srgbClr val="EA5900"/>
              </a:buClr>
            </a:pP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grid-column: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1/5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FBFBE-5694-4BA4-BDF3-9D7995FC9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115" y="1573111"/>
            <a:ext cx="4282940" cy="4282940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0109AA4-FBA5-4ED8-BFCA-19F398DFCB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37370" y="1994169"/>
            <a:ext cx="6517534" cy="1720411"/>
          </a:xfrm>
          <a:prstGeom prst="curvedConnector3">
            <a:avLst/>
          </a:prstGeom>
          <a:ln w="38100">
            <a:solidFill>
              <a:srgbClr val="A8D4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24324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61898" y="439270"/>
            <a:ext cx="2735157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35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grid-area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استفاده در طراحی های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گرید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است و به شما این امکان را می دهد که موقعیت یک عنصر در شبکه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گرید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را مشخص کنید.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برای این دستور چهار ورودی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row-start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و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col-start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و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row-end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و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col-end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را به ترتیب وارد کنید.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3576692"/>
            <a:ext cx="105905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grid-area: </a:t>
            </a:r>
          </a:p>
          <a:p>
            <a:pPr>
              <a:buClr>
                <a:srgbClr val="EA5900"/>
              </a:buClr>
            </a:pP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&lt;row-start&gt;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/ 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&lt;col-start&gt;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/</a:t>
            </a:r>
          </a:p>
          <a:p>
            <a:pPr>
              <a:buClr>
                <a:srgbClr val="EA5900"/>
              </a:buClr>
            </a:pP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&lt;row-end&gt; 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/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&lt;col-end&gt;</a:t>
            </a:r>
          </a:p>
        </p:txBody>
      </p:sp>
    </p:spTree>
    <p:extLst>
      <p:ext uri="{BB962C8B-B14F-4D97-AF65-F5344CB8AC3E}">
        <p14:creationId xmlns:p14="http://schemas.microsoft.com/office/powerpoint/2010/main" val="181521797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929991" y="439270"/>
            <a:ext cx="2667064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36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1C89E-77F4-4247-B960-F77A293F87E5}"/>
              </a:ext>
            </a:extLst>
          </p:cNvPr>
          <p:cNvSpPr txBox="1"/>
          <p:nvPr/>
        </p:nvSpPr>
        <p:spPr>
          <a:xfrm>
            <a:off x="1018971" y="3237527"/>
            <a:ext cx="3718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grid-area: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3/1/7/7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852085-7BD4-438C-BB9D-FE465BF30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730" y="1573111"/>
            <a:ext cx="4456325" cy="44389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A69F9A-F044-4F6B-BBBF-94E278296D47}"/>
              </a:ext>
            </a:extLst>
          </p:cNvPr>
          <p:cNvCxnSpPr/>
          <p:nvPr/>
        </p:nvCxnSpPr>
        <p:spPr>
          <a:xfrm flipH="1">
            <a:off x="4737370" y="3429000"/>
            <a:ext cx="6429983" cy="70137"/>
          </a:xfrm>
          <a:prstGeom prst="straightConnector1">
            <a:avLst/>
          </a:prstGeom>
          <a:ln w="38100">
            <a:solidFill>
              <a:srgbClr val="A8D4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8037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861898" y="439270"/>
            <a:ext cx="2735157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37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grid-template-areas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تعریف طراحی های شبکه ای استفاده می شود. این دستور به شما کمک می کند تا بتوانید از نام های منطقی برای بخش های مختلف تعریف کنید و برای </a:t>
            </a:r>
            <a:r>
              <a:rPr lang="fa-IR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آیتم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آن نام وصل کنید.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به شما کمک خواهد کرد که طراحی های پیچیده ای را با استفاده از نام های ساده و توصیفی مدیریت کنید.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کافیست در دستور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grid-area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جای مقدار نام قرار گرفته برای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grid-template-area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را قرار دهید.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3576692"/>
            <a:ext cx="105905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grid-template-areas: </a:t>
            </a:r>
          </a:p>
          <a:p>
            <a:pPr>
              <a:buClr>
                <a:srgbClr val="EA5900"/>
              </a:buClr>
            </a:pPr>
            <a:r>
              <a:rPr lang="fa-IR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"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&lt;name&gt;</a:t>
            </a:r>
            <a:r>
              <a:rPr lang="fa-IR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"</a:t>
            </a:r>
          </a:p>
          <a:p>
            <a:pPr>
              <a:buClr>
                <a:srgbClr val="EA5900"/>
              </a:buClr>
            </a:pPr>
            <a:r>
              <a:rPr lang="fa-IR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"</a:t>
            </a:r>
            <a:r>
              <a:rPr lang="en-US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&lt;name&gt;</a:t>
            </a:r>
            <a:r>
              <a:rPr lang="fa-IR" sz="44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"</a:t>
            </a:r>
            <a:r>
              <a:rPr lang="en-US" sz="44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81530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274867" y="439270"/>
            <a:ext cx="3322188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02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32E8B1-30A5-AE52-F0C0-05F901495B21}"/>
              </a:ext>
            </a:extLst>
          </p:cNvPr>
          <p:cNvSpPr txBox="1"/>
          <p:nvPr/>
        </p:nvSpPr>
        <p:spPr>
          <a:xfrm>
            <a:off x="472273" y="1453843"/>
            <a:ext cx="1124745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وب سایت های رسپانسیو (یا واکنش گرا) به وب سایت هایی گفته می شود که به خوبی در تمام دستگاه ها با اندازه های مختلف صفحه نمایش کار کنند.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هدف از کدنویسی رسپانسیو، ایجاد یک تجربه کاربری یکپارچه و بهینه برای تمامی کاربران، صرف نظر از نوع دستگاهی است که از آن استفاده می کنند.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برای رسپانسیو سازی صفحه نمایش های زیر را در نظر بگیرید: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موبایل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تبلت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لپ تاپ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دسکتاپ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تلویزیون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ساعت های هوشمند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رسپانسیو چیست؟</a:t>
            </a:r>
            <a:endParaRPr lang="en-US" sz="3299" dirty="0">
              <a:solidFill>
                <a:srgbClr val="2B2B2B"/>
              </a:solidFill>
              <a:latin typeface="Yekan Bakh FaNum Black" panose="00000A00000000000000" pitchFamily="50" charset="-78"/>
              <a:ea typeface="Yekan Bakh" panose="01000504000000020004" pitchFamily="2" charset="-78"/>
              <a:cs typeface="Yekan Bakh FaNum Black" panose="00000A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116179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929991" y="439270"/>
            <a:ext cx="2667064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38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دستورات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C80F2-1466-494F-BEC8-6863AC17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949" y="1640998"/>
            <a:ext cx="3806889" cy="3987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DABE21-9555-4E3D-84A4-7883D9E484BB}"/>
              </a:ext>
            </a:extLst>
          </p:cNvPr>
          <p:cNvSpPr txBox="1"/>
          <p:nvPr/>
        </p:nvSpPr>
        <p:spPr>
          <a:xfrm>
            <a:off x="525162" y="2296028"/>
            <a:ext cx="68970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  grid-template-rows: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100px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  <a:p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  grid-template-columns: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200px 100px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  <a:p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  grid-template-areas: </a:t>
            </a:r>
          </a:p>
          <a:p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  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'header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header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'</a:t>
            </a:r>
          </a:p>
          <a:p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  'section aside'</a:t>
            </a:r>
          </a:p>
          <a:p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  'footer </a:t>
            </a:r>
            <a:r>
              <a:rPr lang="en-US" sz="2800" dirty="0" err="1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footer</a:t>
            </a:r>
            <a:r>
              <a:rPr lang="en-US" sz="2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'</a:t>
            </a:r>
            <a:r>
              <a:rPr lang="en-US" sz="2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7820B-77EE-4006-B291-12FBEB058E28}"/>
              </a:ext>
            </a:extLst>
          </p:cNvPr>
          <p:cNvSpPr txBox="1"/>
          <p:nvPr/>
        </p:nvSpPr>
        <p:spPr>
          <a:xfrm>
            <a:off x="9763393" y="2166263"/>
            <a:ext cx="1282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2728A4-CD25-4792-9E32-2B61A16ED646}"/>
              </a:ext>
            </a:extLst>
          </p:cNvPr>
          <p:cNvSpPr txBox="1"/>
          <p:nvPr/>
        </p:nvSpPr>
        <p:spPr>
          <a:xfrm>
            <a:off x="7955419" y="2166263"/>
            <a:ext cx="1282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header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F9FCC0-BAF5-4DBA-A97C-AEEBB02D53A1}"/>
              </a:ext>
            </a:extLst>
          </p:cNvPr>
          <p:cNvSpPr txBox="1"/>
          <p:nvPr/>
        </p:nvSpPr>
        <p:spPr>
          <a:xfrm>
            <a:off x="9763393" y="3395755"/>
            <a:ext cx="1282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section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B3CEE-4419-4480-93B9-F953E8D16C36}"/>
              </a:ext>
            </a:extLst>
          </p:cNvPr>
          <p:cNvSpPr txBox="1"/>
          <p:nvPr/>
        </p:nvSpPr>
        <p:spPr>
          <a:xfrm>
            <a:off x="9763393" y="4625247"/>
            <a:ext cx="1282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BB0EA-B5D9-4A98-88D3-57FAA062FCBD}"/>
              </a:ext>
            </a:extLst>
          </p:cNvPr>
          <p:cNvSpPr txBox="1"/>
          <p:nvPr/>
        </p:nvSpPr>
        <p:spPr>
          <a:xfrm>
            <a:off x="7955419" y="3395755"/>
            <a:ext cx="1282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aside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4F9C21-9519-44FA-9441-E6EF1591CB7B}"/>
              </a:ext>
            </a:extLst>
          </p:cNvPr>
          <p:cNvSpPr txBox="1"/>
          <p:nvPr/>
        </p:nvSpPr>
        <p:spPr>
          <a:xfrm>
            <a:off x="7955419" y="4625247"/>
            <a:ext cx="1282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95366534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7901609" y="439270"/>
            <a:ext cx="3695447" cy="754631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chemeClr val="bg1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تمریــــــــــــــــــــن خونه!</a:t>
            </a:r>
            <a:endParaRPr lang="en-US" sz="3299" dirty="0">
              <a:solidFill>
                <a:schemeClr val="bg1"/>
              </a:solidFill>
              <a:latin typeface="Yekan Bakh FaNum Black" panose="00000A00000000000000" pitchFamily="50" charset="-78"/>
              <a:ea typeface="Yekan Bakh" panose="01000504000000020004" pitchFamily="2" charset="-78"/>
              <a:cs typeface="Yekan Bakh FaNum Black" panose="00000A00000000000000" pitchFamily="50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E22EC-36A7-AD26-38CC-FF8EE40880AF}"/>
              </a:ext>
            </a:extLst>
          </p:cNvPr>
          <p:cNvSpPr txBox="1"/>
          <p:nvPr/>
        </p:nvSpPr>
        <p:spPr>
          <a:xfrm>
            <a:off x="742278" y="1806953"/>
            <a:ext cx="10707445" cy="1531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Bef>
                <a:spcPts val="900"/>
              </a:spcBef>
              <a:buClr>
                <a:schemeClr val="accent4">
                  <a:lumMod val="75000"/>
                </a:schemeClr>
              </a:buClr>
            </a:pPr>
            <a:r>
              <a:rPr lang="fa-IR" sz="4000" b="1" dirty="0" err="1">
                <a:latin typeface="Yekan Bakh FaNum ExtraBold" panose="00000900000000000000" pitchFamily="2" charset="-78"/>
                <a:ea typeface="Yekan Bakh" panose="01000504000000020004" pitchFamily="2" charset="-78"/>
                <a:cs typeface="Yekan Bakh FaNum ExtraBold" panose="00000900000000000000" pitchFamily="2" charset="-78"/>
              </a:rPr>
              <a:t>کدنویسی</a:t>
            </a:r>
            <a:r>
              <a:rPr lang="fa-IR" sz="4000" b="1" dirty="0">
                <a:latin typeface="Yekan Bakh FaNum ExtraBold" panose="00000900000000000000" pitchFamily="2" charset="-78"/>
                <a:ea typeface="Yekan Bakh" panose="01000504000000020004" pitchFamily="2" charset="-78"/>
                <a:cs typeface="Yekan Bakh FaNum ExtraBold" panose="00000900000000000000" pitchFamily="2" charset="-78"/>
              </a:rPr>
              <a:t> صفحه وبلاگ</a:t>
            </a:r>
          </a:p>
          <a:p>
            <a:pPr algn="justLow" rtl="1">
              <a:lnSpc>
                <a:spcPct val="150000"/>
              </a:lnSpc>
              <a:spcBef>
                <a:spcPts val="900"/>
              </a:spcBef>
              <a:buClr>
                <a:schemeClr val="accent4">
                  <a:lumMod val="75000"/>
                </a:schemeClr>
              </a:buClr>
            </a:pPr>
            <a:r>
              <a:rPr lang="fa-IR" sz="1600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با ورود به </a:t>
            </a:r>
            <a:r>
              <a:rPr lang="fa-IR" sz="1600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  <a:hlinkClick r:id="rId4"/>
              </a:rPr>
              <a:t>صفحه </a:t>
            </a:r>
            <a:r>
              <a:rPr lang="fa-IR" sz="1600" dirty="0" err="1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  <a:hlinkClick r:id="rId4"/>
              </a:rPr>
              <a:t>فیگما</a:t>
            </a:r>
            <a:r>
              <a:rPr lang="fa-IR" sz="1600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، </a:t>
            </a:r>
            <a:r>
              <a:rPr lang="fa-IR" sz="1600" dirty="0" err="1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کدنویسی</a:t>
            </a:r>
            <a:r>
              <a:rPr lang="fa-IR" sz="1600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 این بخش را انجام دهید. در نظر داشته باشید که </a:t>
            </a:r>
            <a:r>
              <a:rPr lang="fa-IR" sz="1600" dirty="0" err="1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رسپانسیوسازی</a:t>
            </a:r>
            <a:r>
              <a:rPr lang="fa-IR" sz="1600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 این صفحه اجباری می باشد. نیاز هست این صفحه با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 </a:t>
            </a:r>
            <a:r>
              <a:rPr lang="fa-IR" sz="1600" dirty="0" err="1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کدنویسی</a:t>
            </a:r>
            <a:r>
              <a:rPr lang="fa-IR" sz="1600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Yekan Bakh" panose="01000504000000020004" pitchFamily="2" charset="-78"/>
                <a:cs typeface="Yekan Bakh FaNum" panose="00000500000000000000" pitchFamily="50" charset="-78"/>
              </a:rPr>
              <a:t> شود.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66077-12DB-5804-1C09-24865F2958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4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5281A4EB-27B8-1036-4C19-3AA143EE8052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39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0A09F-38E3-833E-0BE5-EA583632861E}"/>
              </a:ext>
            </a:extLst>
          </p:cNvPr>
          <p:cNvSpPr txBox="1"/>
          <p:nvPr/>
        </p:nvSpPr>
        <p:spPr>
          <a:xfrm>
            <a:off x="889611" y="5438896"/>
            <a:ext cx="10707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spcBef>
                <a:spcPts val="900"/>
              </a:spcBef>
              <a:buClr>
                <a:schemeClr val="accent4">
                  <a:lumMod val="75000"/>
                </a:schemeClr>
              </a:buClr>
            </a:pPr>
            <a:r>
              <a:rPr lang="fa-IR" sz="1600" b="1" dirty="0">
                <a:solidFill>
                  <a:srgbClr val="CC0099"/>
                </a:solidFill>
                <a:latin typeface="Yekan Bakh FaNum ExtraBold" panose="00000900000000000000" pitchFamily="2" charset="-78"/>
                <a:ea typeface="Yekan Bakh" panose="01000504000000020004" pitchFamily="2" charset="-78"/>
                <a:cs typeface="Yekan Bakh FaNum ExtraBold" panose="00000900000000000000" pitchFamily="2" charset="-78"/>
              </a:rPr>
              <a:t>مهلت تحویل: </a:t>
            </a:r>
            <a:r>
              <a:rPr lang="fa-IR" sz="1600" b="1" dirty="0">
                <a:latin typeface="Yekan Bakh FaNum ExtraBold" panose="00000900000000000000" pitchFamily="2" charset="-78"/>
                <a:ea typeface="Yekan Bakh" panose="01000504000000020004" pitchFamily="2" charset="-78"/>
                <a:cs typeface="Yekan Bakh FaNum ExtraBold" panose="00000900000000000000" pitchFamily="2" charset="-78"/>
              </a:rPr>
              <a:t>تا ساعت 23:59 روز چهارشنبه 06 مهر 1403 </a:t>
            </a:r>
          </a:p>
        </p:txBody>
      </p:sp>
    </p:spTree>
    <p:extLst>
      <p:ext uri="{BB962C8B-B14F-4D97-AF65-F5344CB8AC3E}">
        <p14:creationId xmlns:p14="http://schemas.microsoft.com/office/powerpoint/2010/main" val="218545360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FC8B3-5109-3E29-1512-F8BE3882E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EC4C8F-D39C-4B2F-0982-5319DA1A034B}"/>
              </a:ext>
            </a:extLst>
          </p:cNvPr>
          <p:cNvSpPr txBox="1"/>
          <p:nvPr/>
        </p:nvSpPr>
        <p:spPr>
          <a:xfrm>
            <a:off x="4263886" y="1460835"/>
            <a:ext cx="56777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شما به طور ناگهانی چیزی را درک می کنید که در تمام زندگی خود آن را درک می کردید، اما این بار با راهی جدید. این همان یادگیری است.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F610A-B897-1CC1-1648-6B9583358206}"/>
              </a:ext>
            </a:extLst>
          </p:cNvPr>
          <p:cNvSpPr txBox="1"/>
          <p:nvPr/>
        </p:nvSpPr>
        <p:spPr>
          <a:xfrm>
            <a:off x="4879277" y="3215345"/>
            <a:ext cx="1878841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Doris Lessing,</a:t>
            </a:r>
          </a:p>
          <a:p>
            <a:r>
              <a:rPr lang="en-US" sz="105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Novelist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CBB47-C13D-1EC9-5026-E70DE0F81E43}"/>
              </a:ext>
            </a:extLst>
          </p:cNvPr>
          <p:cNvSpPr txBox="1"/>
          <p:nvPr/>
        </p:nvSpPr>
        <p:spPr>
          <a:xfrm>
            <a:off x="4809215" y="4273780"/>
            <a:ext cx="1542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48A6A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www.partschool.ir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BB908-8261-F781-9991-406E18E0232E}"/>
              </a:ext>
            </a:extLst>
          </p:cNvPr>
          <p:cNvSpPr txBox="1"/>
          <p:nvPr/>
        </p:nvSpPr>
        <p:spPr>
          <a:xfrm rot="21550758">
            <a:off x="4811178" y="4513290"/>
            <a:ext cx="1593650" cy="285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48A6A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www.part.institute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E9B20-9FB9-CA55-D496-C76057AE6D14}"/>
              </a:ext>
            </a:extLst>
          </p:cNvPr>
          <p:cNvSpPr txBox="1"/>
          <p:nvPr/>
        </p:nvSpPr>
        <p:spPr>
          <a:xfrm>
            <a:off x="4809215" y="4761260"/>
            <a:ext cx="2018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48A6A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www.partsoftware.com</a:t>
            </a:r>
          </a:p>
        </p:txBody>
      </p:sp>
    </p:spTree>
    <p:extLst>
      <p:ext uri="{BB962C8B-B14F-4D97-AF65-F5344CB8AC3E}">
        <p14:creationId xmlns:p14="http://schemas.microsoft.com/office/powerpoint/2010/main" val="236658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7659232" y="439270"/>
            <a:ext cx="3937823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03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32E8B1-30A5-AE52-F0C0-05F901495B21}"/>
              </a:ext>
            </a:extLst>
          </p:cNvPr>
          <p:cNvSpPr txBox="1"/>
          <p:nvPr/>
        </p:nvSpPr>
        <p:spPr>
          <a:xfrm>
            <a:off x="472273" y="1453843"/>
            <a:ext cx="11247455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حتما از تگ </a:t>
            </a:r>
            <a:r>
              <a:rPr lang="en-US" sz="1600" dirty="0" err="1">
                <a:latin typeface="Yekan Bakh FaNum" panose="00000500000000000000" pitchFamily="50" charset="-78"/>
                <a:cs typeface="Yekan Bakh FaNum" panose="00000500000000000000" pitchFamily="50" charset="-78"/>
              </a:rPr>
              <a:t>ViewPort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Meta Tag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استفاده کنید.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این تگ به مرورگرها می گوید که باید صفحه را چگونه رندر کند. بدون این تگ، صفحات وب شما ممکن است به درستی روی دستگاه های مختلف نمایش داده نشود.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در قسمت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width=device-width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مرورگر می گوید که عرض صفحه باید برابر با عرض دستگاه باشد.</a:t>
            </a:r>
          </a:p>
          <a:p>
            <a:pPr marL="800100" lvl="1" indent="-342900" algn="r" rtl="1">
              <a:lnSpc>
                <a:spcPct val="150000"/>
              </a:lnSpc>
              <a:buClr>
                <a:srgbClr val="EA5900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در قسمت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initial-scale=1.0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مرورگر می گوید که زوم اولیه صفحه باید 1 باشد. (بدون زوم)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از واحدهای نسبی (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Relative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) به جای ثابت (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Absolute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)</a:t>
            </a:r>
            <a:endParaRPr lang="en-US" sz="1600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از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و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Grid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برای طراحی)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استفاده از مدیا کوئری ها (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Media Query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تکنیک های رسپانسیو</a:t>
            </a:r>
            <a:endParaRPr lang="en-US" sz="3299" dirty="0">
              <a:solidFill>
                <a:srgbClr val="2B2B2B"/>
              </a:solidFill>
              <a:latin typeface="Yekan Bakh FaNum Black" panose="00000A00000000000000" pitchFamily="50" charset="-78"/>
              <a:ea typeface="Yekan Bakh" panose="01000504000000020004" pitchFamily="2" charset="-78"/>
              <a:cs typeface="Yekan Bakh FaNum Black" panose="00000A00000000000000" pitchFamily="50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2BFA8-51AC-3081-C368-044E9A345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6459"/>
            <a:ext cx="8205943" cy="181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634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7659232" y="439270"/>
            <a:ext cx="3937823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04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32E8B1-30A5-AE52-F0C0-05F901495B21}"/>
              </a:ext>
            </a:extLst>
          </p:cNvPr>
          <p:cNvSpPr txBox="1"/>
          <p:nvPr/>
        </p:nvSpPr>
        <p:spPr>
          <a:xfrm>
            <a:off x="472273" y="1453843"/>
            <a:ext cx="112474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مدیا کوئری ها به شما این امکان را می دهند که استایل های خاصی را بر اساس ویژگی های دستگاه اعمال کنید.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می توانید بر اساس اندازه های استاندارد، مدیاهای مختلفی ایجاد کنید و طبق آن استایل ها را ویرایش کنید.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تکنیک های رسپانسیو</a:t>
            </a:r>
            <a:endParaRPr lang="en-US" sz="3299" dirty="0">
              <a:solidFill>
                <a:srgbClr val="2B2B2B"/>
              </a:solidFill>
              <a:latin typeface="Yekan Bakh FaNum Black" panose="00000A00000000000000" pitchFamily="50" charset="-78"/>
              <a:ea typeface="Yekan Bakh" panose="01000504000000020004" pitchFamily="2" charset="-78"/>
              <a:cs typeface="Yekan Bakh FaNum Black" panose="00000A00000000000000" pitchFamily="50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7A8A2-90CA-D786-7249-9A1B0986B210}"/>
              </a:ext>
            </a:extLst>
          </p:cNvPr>
          <p:cNvSpPr txBox="1"/>
          <p:nvPr/>
        </p:nvSpPr>
        <p:spPr>
          <a:xfrm>
            <a:off x="472273" y="2992321"/>
            <a:ext cx="1124745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>
              <a:lnSpc>
                <a:spcPct val="150000"/>
              </a:lnSpc>
              <a:buClr>
                <a:srgbClr val="EA5900"/>
              </a:buClr>
            </a:pPr>
            <a:r>
              <a:rPr lang="en-US" sz="2400" b="1" dirty="0">
                <a:solidFill>
                  <a:srgbClr val="548A6A"/>
                </a:solidFill>
                <a:latin typeface="Yekan Bakh FaNum" panose="00000500000000000000" pitchFamily="50" charset="-78"/>
                <a:cs typeface="Yekan Bakh FaNum" panose="00000500000000000000" pitchFamily="50" charset="-78"/>
              </a:rPr>
              <a:t>@media</a:t>
            </a:r>
            <a:r>
              <a:rPr lang="en-US" sz="24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(max-width:700px) {</a:t>
            </a:r>
          </a:p>
          <a:p>
            <a:pPr rtl="1">
              <a:lnSpc>
                <a:spcPct val="150000"/>
              </a:lnSpc>
              <a:buClr>
                <a:srgbClr val="EA5900"/>
              </a:buClr>
            </a:pPr>
            <a:r>
              <a:rPr lang="en-US" sz="24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	   .item {</a:t>
            </a:r>
          </a:p>
          <a:p>
            <a:pPr rtl="1">
              <a:lnSpc>
                <a:spcPct val="150000"/>
              </a:lnSpc>
              <a:buClr>
                <a:srgbClr val="EA5900"/>
              </a:buClr>
            </a:pPr>
            <a:r>
              <a:rPr lang="en-US" sz="24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    width: 300px;</a:t>
            </a:r>
          </a:p>
          <a:p>
            <a:pPr rtl="1">
              <a:lnSpc>
                <a:spcPct val="150000"/>
              </a:lnSpc>
              <a:buClr>
                <a:srgbClr val="EA5900"/>
              </a:buClr>
            </a:pPr>
            <a:r>
              <a:rPr lang="en-US" sz="24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    height: 300px;</a:t>
            </a:r>
          </a:p>
          <a:p>
            <a:pPr rtl="1">
              <a:lnSpc>
                <a:spcPct val="150000"/>
              </a:lnSpc>
              <a:buClr>
                <a:srgbClr val="EA5900"/>
              </a:buClr>
            </a:pPr>
            <a:r>
              <a:rPr lang="en-US" sz="24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  }</a:t>
            </a:r>
          </a:p>
          <a:p>
            <a:pPr rtl="1">
              <a:lnSpc>
                <a:spcPct val="150000"/>
              </a:lnSpc>
              <a:buClr>
                <a:srgbClr val="EA5900"/>
              </a:buClr>
            </a:pPr>
            <a:r>
              <a:rPr lang="en-US" sz="24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}</a:t>
            </a:r>
            <a:endParaRPr lang="fa-IR" sz="2400" b="1" dirty="0">
              <a:latin typeface="Yekan Bakh FaNum" panose="00000500000000000000" pitchFamily="50" charset="-78"/>
              <a:cs typeface="Yekan Bakh FaNum" panose="00000500000000000000" pitchFamily="50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3DEBF0-4A06-300B-37B8-FF3A1823CF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5028" y="3125343"/>
            <a:ext cx="6564699" cy="25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919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8790915" y="439270"/>
            <a:ext cx="2806140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05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32E8B1-30A5-AE52-F0C0-05F901495B21}"/>
              </a:ext>
            </a:extLst>
          </p:cNvPr>
          <p:cNvSpPr txBox="1"/>
          <p:nvPr/>
        </p:nvSpPr>
        <p:spPr>
          <a:xfrm>
            <a:off x="472273" y="1453843"/>
            <a:ext cx="112474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برای مشاهده وضعیت طراحی خود در دستگاه های مختلف می توانید از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Toggle device toolbar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استفاده کنید.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اندازه اسکرین دستگاه های مختلف وجود دارد و می توانید در حالت های مختلف بررسی کنید.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استفاده از ابزار</a:t>
            </a:r>
            <a:endParaRPr lang="en-US" sz="3299" dirty="0">
              <a:solidFill>
                <a:srgbClr val="2B2B2B"/>
              </a:solidFill>
              <a:latin typeface="Yekan Bakh FaNum Black" panose="00000A00000000000000" pitchFamily="50" charset="-78"/>
              <a:ea typeface="Yekan Bakh" panose="01000504000000020004" pitchFamily="2" charset="-78"/>
              <a:cs typeface="Yekan Bakh FaNum Black" panose="00000A00000000000000" pitchFamily="50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4DE8CD-ACCA-707B-D049-8637E5AEB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123" y="2574064"/>
            <a:ext cx="7239754" cy="37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55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0B1C23-277D-DD65-81BA-F1351A38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A501D-AF0F-49D8-6A1D-D780612AD70F}"/>
              </a:ext>
            </a:extLst>
          </p:cNvPr>
          <p:cNvSpPr txBox="1"/>
          <p:nvPr/>
        </p:nvSpPr>
        <p:spPr>
          <a:xfrm>
            <a:off x="993913" y="4660045"/>
            <a:ext cx="72158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fa-IR" sz="4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Kalameh(FaNum) Black" panose="00000A00000000000000" pitchFamily="2" charset="-78"/>
              </a:rPr>
              <a:t>آشنایی با </a:t>
            </a:r>
            <a:r>
              <a:rPr lang="en-US" sz="4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Kalameh(FaNum) Black" panose="00000A00000000000000" pitchFamily="2" charset="-78"/>
              </a:rPr>
              <a:t>Flex</a:t>
            </a:r>
            <a:endParaRPr lang="en-US" sz="4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3369-FF36-047B-391E-A7FD39A30331}"/>
              </a:ext>
            </a:extLst>
          </p:cNvPr>
          <p:cNvSpPr txBox="1"/>
          <p:nvPr/>
        </p:nvSpPr>
        <p:spPr>
          <a:xfrm>
            <a:off x="993913" y="5429486"/>
            <a:ext cx="626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Getting to know Flex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18B9A-C799-C331-2620-C780E1B3E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  <a:noFill/>
        </p:spPr>
      </p:pic>
      <p:sp>
        <p:nvSpPr>
          <p:cNvPr id="11" name="Rectangle 10">
            <a:hlinkClick r:id="" action="ppaction://noaction"/>
            <a:extLst>
              <a:ext uri="{FF2B5EF4-FFF2-40B4-BE49-F238E27FC236}">
                <a16:creationId xmlns:a16="http://schemas.microsoft.com/office/drawing/2014/main" id="{8D0D8656-D67D-0B7E-E354-B3FCBB33E50D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solidFill>
                  <a:schemeClr val="bg1"/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06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421703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DD85E-1FB2-AEA9-6EF7-DCEDEDFF0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51136-254E-491A-95D7-166AD8CE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402"/>
            <a:ext cx="92385" cy="18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14" tIns="22857" rIns="45714" bIns="2285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45F71-58AC-FB1C-E852-8180942AD4EF}"/>
              </a:ext>
            </a:extLst>
          </p:cNvPr>
          <p:cNvSpPr/>
          <p:nvPr/>
        </p:nvSpPr>
        <p:spPr>
          <a:xfrm>
            <a:off x="6867728" y="439270"/>
            <a:ext cx="4729327" cy="754631"/>
          </a:xfrm>
          <a:prstGeom prst="rect">
            <a:avLst/>
          </a:prstGeom>
          <a:solidFill>
            <a:srgbClr val="BAD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A40-24CE-92E7-37C2-6E1F8979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" y="6377459"/>
            <a:ext cx="964443" cy="480541"/>
          </a:xfrm>
          <a:prstGeom prst="rect">
            <a:avLst/>
          </a:prstGeom>
        </p:spPr>
      </p:pic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E5565994-F438-8C3B-BE2F-8E6E5CF336AE}"/>
              </a:ext>
            </a:extLst>
          </p:cNvPr>
          <p:cNvSpPr/>
          <p:nvPr/>
        </p:nvSpPr>
        <p:spPr>
          <a:xfrm>
            <a:off x="238794" y="6517524"/>
            <a:ext cx="964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b="1" dirty="0"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07</a:t>
            </a:r>
            <a:r>
              <a:rPr lang="fa-IR" sz="1400" b="1" dirty="0">
                <a:solidFill>
                  <a:schemeClr val="bg1">
                    <a:lumMod val="50000"/>
                  </a:schemeClr>
                </a:solidFill>
                <a:latin typeface="Yekan Bakh FaNum" panose="00000500000000000000" pitchFamily="50" charset="-78"/>
                <a:ea typeface="Open Sans SemiBold" panose="020B0706030804020204" pitchFamily="34" charset="0"/>
                <a:cs typeface="Yekan Bakh FaNum" panose="00000500000000000000" pitchFamily="50" charset="-78"/>
              </a:rPr>
              <a:t>/39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Yekan Bakh FaNum" panose="00000500000000000000" pitchFamily="50" charset="-78"/>
              <a:ea typeface="Open Sans SemiBold" panose="020B0706030804020204" pitchFamily="34" charset="0"/>
              <a:cs typeface="Yekan Bakh FaNum" panose="00000500000000000000" pitchFamily="50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8FF36-D823-3559-41F2-814F98972324}"/>
              </a:ext>
            </a:extLst>
          </p:cNvPr>
          <p:cNvSpPr/>
          <p:nvPr/>
        </p:nvSpPr>
        <p:spPr>
          <a:xfrm>
            <a:off x="2238703" y="343368"/>
            <a:ext cx="9250932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دستور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flex</a:t>
            </a:r>
            <a:r>
              <a:rPr lang="fa-IR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 و </a:t>
            </a:r>
            <a:r>
              <a:rPr lang="en-US" sz="3299" dirty="0">
                <a:solidFill>
                  <a:srgbClr val="2B2B2B"/>
                </a:solidFill>
                <a:latin typeface="Yekan Bakh FaNum Black" panose="00000A00000000000000" pitchFamily="50" charset="-78"/>
                <a:ea typeface="Yekan Bakh" panose="01000504000000020004" pitchFamily="2" charset="-78"/>
                <a:cs typeface="Yekan Bakh FaNum Black" panose="00000A00000000000000" pitchFamily="50" charset="-78"/>
              </a:rPr>
              <a:t>inline-flex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4048-A975-4D45-A041-46CDCE18D91F}"/>
              </a:ext>
            </a:extLst>
          </p:cNvPr>
          <p:cNvSpPr txBox="1"/>
          <p:nvPr/>
        </p:nvSpPr>
        <p:spPr>
          <a:xfrm>
            <a:off x="472273" y="1453843"/>
            <a:ext cx="1124745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امکان چیدمان عمودی و افقی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: این امکان را می دهد که به سادگی بتوان عناصر خود را به صورت افقی و عمودی بچینید.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مدیریت فضا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: به سادگی می توانید فضای اضافی بین عناصر را توزیع کرده و یا آنها را به اندازه های دلخواه تنظیم کنید.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b="1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راست چین و چپ چین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: عناصر می تواند به صورت خودکار در جهت های مختلف چینش شوند.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در حالت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به صورت بلوک کل فضا را اشغال می کند و بر اساس فضا، چینش را انجام می دهد.</a:t>
            </a:r>
          </a:p>
          <a:p>
            <a:pPr marL="342900" indent="-342900" algn="r" rtl="1">
              <a:lnSpc>
                <a:spcPct val="150000"/>
              </a:lnSpc>
              <a:buClr>
                <a:srgbClr val="EA5900"/>
              </a:buClr>
              <a:buFont typeface="Wingdings" panose="05000000000000000000" pitchFamily="2" charset="2"/>
              <a:buChar char="v"/>
            </a:pP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در حالت </a:t>
            </a:r>
            <a:r>
              <a:rPr lang="en-US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inline-flex</a:t>
            </a:r>
            <a:r>
              <a:rPr lang="fa-IR" sz="1600" dirty="0">
                <a:latin typeface="Yekan Bakh FaNum" panose="00000500000000000000" pitchFamily="50" charset="-78"/>
                <a:cs typeface="Yekan Bakh FaNum" panose="00000500000000000000" pitchFamily="50" charset="-78"/>
              </a:rPr>
              <a:t> بر اساس فضای مورد نیاز، فضا را اشغال می کند و عناصر را قرار می دهد.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21A04-D0AA-4239-86E6-CC0661454F7A}"/>
              </a:ext>
            </a:extLst>
          </p:cNvPr>
          <p:cNvSpPr txBox="1"/>
          <p:nvPr/>
        </p:nvSpPr>
        <p:spPr>
          <a:xfrm>
            <a:off x="899091" y="4419272"/>
            <a:ext cx="1039381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EA5900"/>
              </a:buClr>
            </a:pPr>
            <a:r>
              <a:rPr lang="en-US" sz="5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display: </a:t>
            </a:r>
            <a:r>
              <a:rPr lang="en-US" sz="5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flex</a:t>
            </a:r>
            <a:r>
              <a:rPr lang="en-US" sz="5800" dirty="0"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 | </a:t>
            </a:r>
            <a:r>
              <a:rPr lang="en-US" sz="5800" dirty="0">
                <a:solidFill>
                  <a:srgbClr val="548A6A"/>
                </a:solidFill>
                <a:latin typeface="Yekan Bakh FaNum ExtraBold" panose="00000900000000000000" pitchFamily="50" charset="-78"/>
                <a:cs typeface="Yekan Bakh FaNum ExtraBold" panose="00000900000000000000" pitchFamily="50" charset="-78"/>
              </a:rPr>
              <a:t>inline-flex</a:t>
            </a:r>
            <a:endParaRPr lang="fa-IR" sz="5800" dirty="0">
              <a:solidFill>
                <a:srgbClr val="548A6A"/>
              </a:solidFill>
              <a:latin typeface="Yekan Bakh FaNum ExtraBold" panose="00000900000000000000" pitchFamily="50" charset="-78"/>
              <a:cs typeface="Yekan Bakh FaNum ExtraBold" panose="00000900000000000000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907016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46">
      <a:dk1>
        <a:srgbClr val="000000"/>
      </a:dk1>
      <a:lt1>
        <a:srgbClr val="FFFFFF"/>
      </a:lt1>
      <a:dk2>
        <a:srgbClr val="3C4C81"/>
      </a:dk2>
      <a:lt2>
        <a:srgbClr val="EEEEEE"/>
      </a:lt2>
      <a:accent1>
        <a:srgbClr val="2C6FA6"/>
      </a:accent1>
      <a:accent2>
        <a:srgbClr val="6C9DD1"/>
      </a:accent2>
      <a:accent3>
        <a:srgbClr val="B0AFC4"/>
      </a:accent3>
      <a:accent4>
        <a:srgbClr val="FB8435"/>
      </a:accent4>
      <a:accent5>
        <a:srgbClr val="474A62"/>
      </a:accent5>
      <a:accent6>
        <a:srgbClr val="FFB219"/>
      </a:accent6>
      <a:hlink>
        <a:srgbClr val="00DBF2"/>
      </a:hlink>
      <a:folHlink>
        <a:srgbClr val="FB84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8130</TotalTime>
  <Words>2417</Words>
  <Application>Microsoft Office PowerPoint</Application>
  <PresentationFormat>Widescreen</PresentationFormat>
  <Paragraphs>344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Wingdings</vt:lpstr>
      <vt:lpstr>Yekan Bakh FaNum ExtraBold</vt:lpstr>
      <vt:lpstr>Open Sans Medium</vt:lpstr>
      <vt:lpstr>Kalameh(FaNum) Bold</vt:lpstr>
      <vt:lpstr>Yekan Bakh FaNum</vt:lpstr>
      <vt:lpstr>Kalameh(FaNum) Black</vt:lpstr>
      <vt:lpstr>Calibri</vt:lpstr>
      <vt:lpstr>Arial</vt:lpstr>
      <vt:lpstr>Open Sans ExtraBold</vt:lpstr>
      <vt:lpstr>Open Sans SemiBold</vt:lpstr>
      <vt:lpstr>Kalameh(FaNum)</vt:lpstr>
      <vt:lpstr>Yekan Bakh FaNum Black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Tajalli</dc:creator>
  <cp:lastModifiedBy>part</cp:lastModifiedBy>
  <cp:revision>173</cp:revision>
  <dcterms:created xsi:type="dcterms:W3CDTF">2023-05-07T12:23:59Z</dcterms:created>
  <dcterms:modified xsi:type="dcterms:W3CDTF">2024-09-18T05:03:00Z</dcterms:modified>
</cp:coreProperties>
</file>